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3"/>
  </p:notesMasterIdLst>
  <p:sldIdLst>
    <p:sldId id="256" r:id="rId2"/>
    <p:sldId id="475" r:id="rId3"/>
    <p:sldId id="482" r:id="rId4"/>
    <p:sldId id="483" r:id="rId5"/>
    <p:sldId id="484" r:id="rId6"/>
    <p:sldId id="485" r:id="rId7"/>
    <p:sldId id="486" r:id="rId8"/>
    <p:sldId id="487" r:id="rId9"/>
    <p:sldId id="488" r:id="rId10"/>
    <p:sldId id="489" r:id="rId11"/>
    <p:sldId id="490" r:id="rId12"/>
    <p:sldId id="491" r:id="rId13"/>
    <p:sldId id="492" r:id="rId14"/>
    <p:sldId id="500" r:id="rId15"/>
    <p:sldId id="501" r:id="rId16"/>
    <p:sldId id="493" r:id="rId17"/>
    <p:sldId id="499" r:id="rId18"/>
    <p:sldId id="494" r:id="rId19"/>
    <p:sldId id="498" r:id="rId20"/>
    <p:sldId id="497" r:id="rId21"/>
    <p:sldId id="503" r:id="rId22"/>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1DA"/>
    <a:srgbClr val="AB7942"/>
    <a:srgbClr val="FFFFFF"/>
    <a:srgbClr val="0070C0"/>
    <a:srgbClr val="95B3D7"/>
    <a:srgbClr val="9DE68C"/>
    <a:srgbClr val="C2F67C"/>
    <a:srgbClr val="F27C7C"/>
    <a:srgbClr val="D9969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80" autoAdjust="0"/>
    <p:restoredTop sz="86479" autoAdjust="0"/>
  </p:normalViewPr>
  <p:slideViewPr>
    <p:cSldViewPr>
      <p:cViewPr varScale="1">
        <p:scale>
          <a:sx n="127" d="100"/>
          <a:sy n="127" d="100"/>
        </p:scale>
        <p:origin x="1344" y="184"/>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1/22/24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an old-timey tape drive, and a notebook with words and page numbers.]</a:t>
            </a:r>
          </a:p>
        </p:txBody>
      </p:sp>
      <p:sp>
        <p:nvSpPr>
          <p:cNvPr id="4" name="Slide Number Placeholder 3"/>
          <p:cNvSpPr>
            <a:spLocks noGrp="1"/>
          </p:cNvSpPr>
          <p:nvPr>
            <p:ph type="sldNum" sz="quarter" idx="5"/>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4126611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who defines file formats?</a:t>
            </a:r>
            <a:r>
              <a:rPr lang="en-US" baseline="0" dirty="0"/>
              <a:t> whoever wrote the program that creates them.</a:t>
            </a:r>
          </a:p>
          <a:p>
            <a:r>
              <a:rPr lang="en-US" baseline="0" dirty="0"/>
              <a:t>- some file formats are open; many are closed (no documentation on them).</a:t>
            </a:r>
          </a:p>
          <a:p>
            <a:r>
              <a:rPr lang="en-US" baseline="0" dirty="0"/>
              <a:t>- reverse engineering closed file formats is a fun and enlightening pastime.</a:t>
            </a:r>
          </a:p>
          <a:p>
            <a:endParaRPr lang="en-US" baseline="0" dirty="0"/>
          </a:p>
          <a:p>
            <a:r>
              <a:rPr lang="en-US" baseline="0" dirty="0"/>
              <a:t>[illustration: just some file type icons.]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222192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opening this in </a:t>
            </a:r>
            <a:r>
              <a:rPr lang="en-US" dirty="0" err="1"/>
              <a:t>powerpoint</a:t>
            </a:r>
            <a:r>
              <a:rPr lang="en-US" dirty="0"/>
              <a:t> would fail,</a:t>
            </a:r>
            <a:r>
              <a:rPr lang="en-US" baseline="0" dirty="0"/>
              <a:t> since the format is completely wrong.</a:t>
            </a:r>
          </a:p>
          <a:p>
            <a:r>
              <a:rPr lang="en-US" baseline="0" dirty="0"/>
              <a:t>- but since it's no longer named correctly, other things that depend on it won't work anymore</a:t>
            </a:r>
            <a:r>
              <a:rPr lang="mr-IN" baseline="0" dirty="0"/>
              <a:t>…</a:t>
            </a:r>
            <a:endParaRPr lang="en-US" baseline="0" dirty="0"/>
          </a:p>
          <a:p>
            <a:endParaRPr lang="en-US" baseline="0" dirty="0"/>
          </a:p>
          <a:p>
            <a:r>
              <a:rPr lang="en-US" baseline="0" dirty="0"/>
              <a:t>[illustration: </a:t>
            </a:r>
            <a:r>
              <a:rPr lang="en-US" baseline="0" dirty="0" err="1"/>
              <a:t>winsock.dll</a:t>
            </a:r>
            <a:r>
              <a:rPr lang="en-US" baseline="0" dirty="0"/>
              <a:t> file being renamed to </a:t>
            </a:r>
            <a:r>
              <a:rPr lang="en-US" baseline="0" dirty="0" err="1"/>
              <a:t>winsock.ppt</a:t>
            </a:r>
            <a:r>
              <a:rPr lang="en-US" baseline="0" dirty="0"/>
              <a:t>, but it's just a </a:t>
            </a:r>
            <a:r>
              <a:rPr lang="en-US" baseline="0" dirty="0" err="1"/>
              <a:t>dll</a:t>
            </a:r>
            <a:r>
              <a:rPr lang="en-US" baseline="0" dirty="0"/>
              <a:t> file wearing a ppt mask.]</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118714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713232" rtl="0" eaLnBrk="1" fontAlgn="auto" latinLnBrk="0" hangingPunct="1">
              <a:lnSpc>
                <a:spcPct val="100000"/>
              </a:lnSpc>
              <a:spcBef>
                <a:spcPts val="0"/>
              </a:spcBef>
              <a:spcAft>
                <a:spcPts val="0"/>
              </a:spcAft>
              <a:buClrTx/>
              <a:buSzTx/>
              <a:buFontTx/>
              <a:buNone/>
              <a:tabLst/>
              <a:defRPr/>
            </a:pPr>
            <a:r>
              <a:rPr lang="en-US" dirty="0"/>
              <a:t>- C may not have built-in OOP facilities but it's still a common pattern!</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147037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concept of a</a:t>
            </a:r>
            <a:r>
              <a:rPr lang="en-US" baseline="0" dirty="0"/>
              <a:t> "list/array of bytes" is a common and useful one, so many things are "files"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1810243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19</a:t>
            </a:fld>
            <a:endParaRPr lang="en-US"/>
          </a:p>
        </p:txBody>
      </p:sp>
    </p:spTree>
    <p:extLst>
      <p:ext uri="{BB962C8B-B14F-4D97-AF65-F5344CB8AC3E}">
        <p14:creationId xmlns:p14="http://schemas.microsoft.com/office/powerpoint/2010/main" val="238420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you can’t seek before the beginning of the file. if you try, the position is just set to 0.</a:t>
            </a:r>
          </a:p>
          <a:p>
            <a:pPr marL="171450" indent="-171450">
              <a:buFontTx/>
              <a:buChar char="-"/>
            </a:pPr>
            <a:r>
              <a:rPr lang="en-US" dirty="0"/>
              <a:t>you can actually seek past the end of a file.</a:t>
            </a:r>
          </a:p>
          <a:p>
            <a:pPr marL="528066" lvl="1" indent="-171450">
              <a:buFontTx/>
              <a:buChar char="-"/>
            </a:pPr>
            <a:r>
              <a:rPr lang="en-US" dirty="0"/>
              <a:t>for files opened for reading, it’s not that useful.</a:t>
            </a:r>
          </a:p>
          <a:p>
            <a:pPr marL="528066" lvl="1" indent="-171450">
              <a:buFontTx/>
              <a:buChar char="-"/>
            </a:pPr>
            <a:r>
              <a:rPr lang="en-US" dirty="0"/>
              <a:t>but for files opened for writing, if you seek past the end and then write something, it will automatically ”fill in” the space between the current end and where you </a:t>
            </a:r>
            <a:r>
              <a:rPr lang="en-US" dirty="0" err="1"/>
              <a:t>seeked</a:t>
            </a:r>
            <a:r>
              <a:rPr lang="en-US" dirty="0"/>
              <a:t> to with 0 bytes. </a:t>
            </a:r>
          </a:p>
          <a:p>
            <a:pPr marL="884682" lvl="2" indent="-171450">
              <a:buFontTx/>
              <a:buChar char="-"/>
            </a:pPr>
            <a:r>
              <a:rPr lang="en-US" dirty="0"/>
              <a:t>that’s convenient, but the downside is that you have to write something to trigger that behavior.</a:t>
            </a:r>
          </a:p>
          <a:p>
            <a:endParaRPr lang="en-US" dirty="0"/>
          </a:p>
          <a:p>
            <a:r>
              <a:rPr lang="en-US" dirty="0"/>
              <a:t>[illustration: a 22-byte file. the current file position is 10. with SEEK_SET, an offset of 4 will seek to position 4. with SEEK_CUR, an offset of 4 will seek to position 14 (10 + 4). for negative offsets, SEEK_CUR with an offset of -4 will seek to position 6 (10 - 4), and SEEK_END will seek to position 18 (22 - 4).]</a:t>
            </a:r>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3031604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[illustration: we </a:t>
            </a:r>
            <a:r>
              <a:rPr lang="en-US" dirty="0" err="1"/>
              <a:t>fseek</a:t>
            </a:r>
            <a:r>
              <a:rPr lang="en-US" dirty="0"/>
              <a:t> to the end of the file. </a:t>
            </a:r>
            <a:r>
              <a:rPr lang="en-US" dirty="0" err="1"/>
              <a:t>ftell</a:t>
            </a:r>
            <a:r>
              <a:rPr lang="en-US" dirty="0"/>
              <a:t> tells us what position that is: 22. then we </a:t>
            </a:r>
            <a:r>
              <a:rPr lang="en-US" dirty="0" err="1"/>
              <a:t>fseek</a:t>
            </a:r>
            <a:r>
              <a:rPr lang="en-US" dirty="0"/>
              <a:t> back to the beginning. now we know how long the file is before we start reading stuff from it.]</a:t>
            </a:r>
          </a:p>
        </p:txBody>
      </p:sp>
      <p:sp>
        <p:nvSpPr>
          <p:cNvPr id="4" name="Slide Number Placeholder 3"/>
          <p:cNvSpPr>
            <a:spLocks noGrp="1"/>
          </p:cNvSpPr>
          <p:nvPr>
            <p:ph type="sldNum" sz="quarter" idx="5"/>
          </p:nvPr>
        </p:nvSpPr>
        <p:spPr/>
        <p:txBody>
          <a:bodyPr/>
          <a:lstStyle/>
          <a:p>
            <a:fld id="{999729AB-B77D-48AE-AA10-D1BD2B4D03EA}" type="slidenum">
              <a:rPr lang="en-US" smtClean="0"/>
              <a:pPr/>
              <a:t>21</a:t>
            </a:fld>
            <a:endParaRPr lang="en-US"/>
          </a:p>
        </p:txBody>
      </p:sp>
    </p:spTree>
    <p:extLst>
      <p:ext uri="{BB962C8B-B14F-4D97-AF65-F5344CB8AC3E}">
        <p14:creationId xmlns:p14="http://schemas.microsoft.com/office/powerpoint/2010/main" val="1773716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like</a:t>
            </a:r>
            <a:r>
              <a:rPr lang="en-US" baseline="0" dirty="0"/>
              <a:t> seriously, AVOID DOING STRING MANIPULATION IN C. it is NOT the right tool for that job. </a:t>
            </a:r>
          </a:p>
          <a:p>
            <a:r>
              <a:rPr lang="en-US" baseline="0" dirty="0"/>
              <a:t>- find a language that does it better. (that is, almost any other language in common use today)</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1894343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when there</a:t>
            </a:r>
            <a:r>
              <a:rPr lang="en-US" baseline="0" dirty="0"/>
              <a:t> is no zero terminator, we will march right off the end of the array and into unknown territory</a:t>
            </a:r>
          </a:p>
          <a:p>
            <a:endParaRPr lang="en-US" baseline="0" dirty="0"/>
          </a:p>
          <a:p>
            <a:r>
              <a:rPr lang="en-US" baseline="0" dirty="0"/>
              <a:t>[diagram: a 10-slot array with a 9-character string with zero terminator in it. then we put an 'X' character in place of the zero terminator… and then an '@' character after the end of the array. what the hell, C?]</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911392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man, I bet you never realized how much shit Java was doing for you when it came to Strings and all the stuff associated with them, huh!</a:t>
            </a:r>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2073593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every</a:t>
            </a:r>
            <a:r>
              <a:rPr lang="en-US" baseline="0" dirty="0"/>
              <a:t> string argument to a function is </a:t>
            </a:r>
            <a:r>
              <a:rPr lang="en-US" baseline="0" dirty="0" err="1"/>
              <a:t>gonna</a:t>
            </a:r>
            <a:r>
              <a:rPr lang="en-US" baseline="0" dirty="0"/>
              <a:t> be a char* so that it can point to a string </a:t>
            </a:r>
            <a:r>
              <a:rPr lang="en-US" i="1" baseline="0" dirty="0"/>
              <a:t>anywhere.</a:t>
            </a:r>
          </a:p>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492996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1513119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seems like it might be useful for your lab/project</a:t>
            </a:r>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948625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to do this correctly, you would have to check the lengths before and after every single string manipulation operation</a:t>
            </a:r>
          </a:p>
          <a:p>
            <a:endParaRPr lang="en-US" dirty="0"/>
          </a:p>
          <a:p>
            <a:r>
              <a:rPr lang="en-US" dirty="0"/>
              <a:t>[diagram: a 10-slot array. </a:t>
            </a:r>
            <a:r>
              <a:rPr lang="en-US" dirty="0" err="1"/>
              <a:t>strcpy</a:t>
            </a:r>
            <a:r>
              <a:rPr lang="en-US" dirty="0"/>
              <a:t> puts "this" and the zero terminator in slots 0 through 4. the first </a:t>
            </a:r>
            <a:r>
              <a:rPr lang="en-US" dirty="0" err="1"/>
              <a:t>strcat</a:t>
            </a:r>
            <a:r>
              <a:rPr lang="en-US" dirty="0"/>
              <a:t> puts " is " in slots 4 through 7 and the zero terminator in 8. the second </a:t>
            </a:r>
            <a:r>
              <a:rPr lang="en-US" dirty="0" err="1"/>
              <a:t>strcat</a:t>
            </a:r>
            <a:r>
              <a:rPr lang="en-US" dirty="0"/>
              <a:t> puts "BAD" in slots 8, 9, and off the end of the array, and the zero terminator also off the end of the array.]</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1812554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661120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dirty="0"/>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dirty="0"/>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cs-CZ"/>
              <a:t>CS449</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CS449</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3130725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 </a:t>
            </a:r>
            <a:r>
              <a:rPr lang="mr-IN" dirty="0"/>
              <a:t>–</a:t>
            </a:r>
            <a:r>
              <a:rPr lang="en-US" dirty="0"/>
              <a:t> Strings and Files</a:t>
            </a:r>
            <a:endParaRPr lang="en-US" sz="2400" dirty="0"/>
          </a:p>
        </p:txBody>
      </p:sp>
      <p:sp>
        <p:nvSpPr>
          <p:cNvPr id="3" name="Subtitle 2"/>
          <p:cNvSpPr>
            <a:spLocks noGrp="1"/>
          </p:cNvSpPr>
          <p:nvPr>
            <p:ph type="subTitle" idx="1"/>
          </p:nvPr>
        </p:nvSpPr>
        <p:spPr/>
        <p:txBody>
          <a:bodyPr/>
          <a:lstStyle/>
          <a:p>
            <a:r>
              <a:rPr lang="en-US" dirty="0"/>
              <a:t>CS 0449</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scary ones: string manipulation (animated)</a:t>
            </a:r>
          </a:p>
        </p:txBody>
      </p:sp>
      <p:sp>
        <p:nvSpPr>
          <p:cNvPr id="3" name="Content Placeholder 2"/>
          <p:cNvSpPr>
            <a:spLocks noGrp="1"/>
          </p:cNvSpPr>
          <p:nvPr>
            <p:ph idx="1"/>
          </p:nvPr>
        </p:nvSpPr>
        <p:spPr>
          <a:xfrm>
            <a:off x="152400" y="495302"/>
            <a:ext cx="8991600" cy="1122072"/>
          </a:xfrm>
        </p:spPr>
        <p:txBody>
          <a:bodyPr/>
          <a:lstStyle/>
          <a:p>
            <a:r>
              <a:rPr lang="en-US" b="1" dirty="0" err="1">
                <a:latin typeface="Consolas" charset="0"/>
                <a:ea typeface="Consolas" charset="0"/>
                <a:cs typeface="Consolas" charset="0"/>
              </a:rPr>
              <a:t>strcpy</a:t>
            </a:r>
            <a:r>
              <a:rPr lang="en-US" b="1" dirty="0">
                <a:latin typeface="Consolas" charset="0"/>
                <a:ea typeface="Consolas" charset="0"/>
                <a:cs typeface="Consolas" charset="0"/>
              </a:rPr>
              <a:t>(a, b)</a:t>
            </a:r>
            <a:r>
              <a:rPr lang="en-US" b="1" dirty="0"/>
              <a:t> </a:t>
            </a:r>
            <a:r>
              <a:rPr lang="en-US" dirty="0"/>
              <a:t>copies the string from b into the memory at a</a:t>
            </a:r>
          </a:p>
          <a:p>
            <a:r>
              <a:rPr lang="en-US" b="1" dirty="0" err="1">
                <a:latin typeface="Consolas" charset="0"/>
                <a:ea typeface="Consolas" charset="0"/>
                <a:cs typeface="Consolas" charset="0"/>
              </a:rPr>
              <a:t>strcat</a:t>
            </a:r>
            <a:r>
              <a:rPr lang="en-US" b="1" dirty="0">
                <a:latin typeface="Consolas" charset="0"/>
                <a:ea typeface="Consolas" charset="0"/>
                <a:cs typeface="Consolas" charset="0"/>
              </a:rPr>
              <a:t>(a, b)</a:t>
            </a:r>
            <a:r>
              <a:rPr lang="en-US" dirty="0"/>
              <a:t> copies the string from b into the memory </a:t>
            </a:r>
            <a:r>
              <a:rPr lang="en-US" i="1" dirty="0"/>
              <a:t>after</a:t>
            </a:r>
            <a:r>
              <a:rPr lang="en-US" dirty="0"/>
              <a:t> a</a:t>
            </a:r>
            <a:endParaRPr lang="en-US" i="1" dirty="0"/>
          </a:p>
          <a:p>
            <a:pPr lvl="1"/>
            <a:r>
              <a:rPr lang="en-US" dirty="0"/>
              <a:t>"</a:t>
            </a:r>
            <a:r>
              <a:rPr lang="en-US" dirty="0">
                <a:solidFill>
                  <a:srgbClr val="FF0000"/>
                </a:solidFill>
              </a:rPr>
              <a:t>str</a:t>
            </a:r>
            <a:r>
              <a:rPr lang="en-US" dirty="0"/>
              <a:t>ing con</a:t>
            </a:r>
            <a:r>
              <a:rPr lang="en-US" dirty="0">
                <a:solidFill>
                  <a:srgbClr val="FF0000"/>
                </a:solidFill>
              </a:rPr>
              <a:t>cat</a:t>
            </a:r>
            <a:r>
              <a:rPr lang="en-US" dirty="0"/>
              <a:t>enate" 🐈</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10</a:t>
            </a:fld>
            <a:endParaRPr lang="en-US"/>
          </a:p>
        </p:txBody>
      </p:sp>
      <p:graphicFrame>
        <p:nvGraphicFramePr>
          <p:cNvPr id="6" name="Table 5"/>
          <p:cNvGraphicFramePr>
            <a:graphicFrameLocks noGrp="1"/>
          </p:cNvGraphicFramePr>
          <p:nvPr>
            <p:extLst/>
          </p:nvPr>
        </p:nvGraphicFramePr>
        <p:xfrm>
          <a:off x="1170167" y="1641584"/>
          <a:ext cx="6019800" cy="923930"/>
        </p:xfrm>
        <a:graphic>
          <a:graphicData uri="http://schemas.openxmlformats.org/drawingml/2006/table">
            <a:tbl>
              <a:tblPr firstRow="1" bandRow="1">
                <a:tableStyleId>{93296810-A885-4BE3-A3E7-6D5BEEA58F35}</a:tableStyleId>
              </a:tblPr>
              <a:tblGrid>
                <a:gridCol w="601980">
                  <a:extLst>
                    <a:ext uri="{9D8B030D-6E8A-4147-A177-3AD203B41FA5}">
                      <a16:colId xmlns:a16="http://schemas.microsoft.com/office/drawing/2014/main" val="20000"/>
                    </a:ext>
                  </a:extLst>
                </a:gridCol>
                <a:gridCol w="601980">
                  <a:extLst>
                    <a:ext uri="{9D8B030D-6E8A-4147-A177-3AD203B41FA5}">
                      <a16:colId xmlns:a16="http://schemas.microsoft.com/office/drawing/2014/main" val="20001"/>
                    </a:ext>
                  </a:extLst>
                </a:gridCol>
                <a:gridCol w="601980">
                  <a:extLst>
                    <a:ext uri="{9D8B030D-6E8A-4147-A177-3AD203B41FA5}">
                      <a16:colId xmlns:a16="http://schemas.microsoft.com/office/drawing/2014/main" val="20002"/>
                    </a:ext>
                  </a:extLst>
                </a:gridCol>
                <a:gridCol w="601980">
                  <a:extLst>
                    <a:ext uri="{9D8B030D-6E8A-4147-A177-3AD203B41FA5}">
                      <a16:colId xmlns:a16="http://schemas.microsoft.com/office/drawing/2014/main" val="20003"/>
                    </a:ext>
                  </a:extLst>
                </a:gridCol>
                <a:gridCol w="601980">
                  <a:extLst>
                    <a:ext uri="{9D8B030D-6E8A-4147-A177-3AD203B41FA5}">
                      <a16:colId xmlns:a16="http://schemas.microsoft.com/office/drawing/2014/main" val="20004"/>
                    </a:ext>
                  </a:extLst>
                </a:gridCol>
                <a:gridCol w="601980">
                  <a:extLst>
                    <a:ext uri="{9D8B030D-6E8A-4147-A177-3AD203B41FA5}">
                      <a16:colId xmlns:a16="http://schemas.microsoft.com/office/drawing/2014/main" val="20005"/>
                    </a:ext>
                  </a:extLst>
                </a:gridCol>
                <a:gridCol w="601980">
                  <a:extLst>
                    <a:ext uri="{9D8B030D-6E8A-4147-A177-3AD203B41FA5}">
                      <a16:colId xmlns:a16="http://schemas.microsoft.com/office/drawing/2014/main" val="20006"/>
                    </a:ext>
                  </a:extLst>
                </a:gridCol>
                <a:gridCol w="601980">
                  <a:extLst>
                    <a:ext uri="{9D8B030D-6E8A-4147-A177-3AD203B41FA5}">
                      <a16:colId xmlns:a16="http://schemas.microsoft.com/office/drawing/2014/main" val="20007"/>
                    </a:ext>
                  </a:extLst>
                </a:gridCol>
                <a:gridCol w="601980">
                  <a:extLst>
                    <a:ext uri="{9D8B030D-6E8A-4147-A177-3AD203B41FA5}">
                      <a16:colId xmlns:a16="http://schemas.microsoft.com/office/drawing/2014/main" val="20008"/>
                    </a:ext>
                  </a:extLst>
                </a:gridCol>
                <a:gridCol w="601980">
                  <a:extLst>
                    <a:ext uri="{9D8B030D-6E8A-4147-A177-3AD203B41FA5}">
                      <a16:colId xmlns:a16="http://schemas.microsoft.com/office/drawing/2014/main" val="20009"/>
                    </a:ext>
                  </a:extLst>
                </a:gridCol>
              </a:tblGrid>
              <a:tr h="173327">
                <a:tc>
                  <a:txBody>
                    <a:bodyPr/>
                    <a:lstStyle/>
                    <a:p>
                      <a:pPr algn="ctr"/>
                      <a:r>
                        <a:rPr lang="en-US" sz="2000" dirty="0"/>
                        <a:t>0</a:t>
                      </a:r>
                    </a:p>
                  </a:txBody>
                  <a:tcPr marL="0" marR="0" marT="0" marB="0" anchor="ctr"/>
                </a:tc>
                <a:tc>
                  <a:txBody>
                    <a:bodyPr/>
                    <a:lstStyle/>
                    <a:p>
                      <a:pPr algn="ctr"/>
                      <a:r>
                        <a:rPr lang="en-US" sz="2000" dirty="0"/>
                        <a:t>1</a:t>
                      </a:r>
                    </a:p>
                  </a:txBody>
                  <a:tcPr marL="0" marR="0" marT="0" marB="0" anchor="ctr"/>
                </a:tc>
                <a:tc>
                  <a:txBody>
                    <a:bodyPr/>
                    <a:lstStyle/>
                    <a:p>
                      <a:pPr algn="ctr"/>
                      <a:r>
                        <a:rPr lang="en-US" sz="2000" dirty="0"/>
                        <a:t>2</a:t>
                      </a:r>
                    </a:p>
                  </a:txBody>
                  <a:tcPr marL="0" marR="0" marT="0" marB="0" anchor="ctr"/>
                </a:tc>
                <a:tc>
                  <a:txBody>
                    <a:bodyPr/>
                    <a:lstStyle/>
                    <a:p>
                      <a:pPr algn="ctr"/>
                      <a:r>
                        <a:rPr lang="en-US" sz="2000" dirty="0"/>
                        <a:t>3</a:t>
                      </a:r>
                    </a:p>
                  </a:txBody>
                  <a:tcPr marL="0" marR="0" marT="0" marB="0" anchor="ctr"/>
                </a:tc>
                <a:tc>
                  <a:txBody>
                    <a:bodyPr/>
                    <a:lstStyle/>
                    <a:p>
                      <a:pPr algn="ctr"/>
                      <a:r>
                        <a:rPr lang="en-US" sz="2000" dirty="0"/>
                        <a:t>4</a:t>
                      </a:r>
                    </a:p>
                  </a:txBody>
                  <a:tcPr marL="0" marR="0" marT="0" marB="0" anchor="ctr"/>
                </a:tc>
                <a:tc>
                  <a:txBody>
                    <a:bodyPr/>
                    <a:lstStyle/>
                    <a:p>
                      <a:pPr algn="ctr"/>
                      <a:r>
                        <a:rPr lang="en-US" sz="2000" dirty="0"/>
                        <a:t>5</a:t>
                      </a:r>
                    </a:p>
                  </a:txBody>
                  <a:tcPr marL="0" marR="0" marT="0" marB="0" anchor="ctr"/>
                </a:tc>
                <a:tc>
                  <a:txBody>
                    <a:bodyPr/>
                    <a:lstStyle/>
                    <a:p>
                      <a:pPr algn="ctr"/>
                      <a:r>
                        <a:rPr lang="en-US" sz="2000" dirty="0"/>
                        <a:t>6</a:t>
                      </a:r>
                    </a:p>
                  </a:txBody>
                  <a:tcPr marL="0" marR="0" marT="0" marB="0" anchor="ctr"/>
                </a:tc>
                <a:tc>
                  <a:txBody>
                    <a:bodyPr/>
                    <a:lstStyle/>
                    <a:p>
                      <a:pPr algn="ctr"/>
                      <a:r>
                        <a:rPr lang="en-US" sz="2000" dirty="0"/>
                        <a:t>7</a:t>
                      </a:r>
                    </a:p>
                  </a:txBody>
                  <a:tcPr marL="0" marR="0" marT="0" marB="0" anchor="ctr"/>
                </a:tc>
                <a:tc>
                  <a:txBody>
                    <a:bodyPr/>
                    <a:lstStyle/>
                    <a:p>
                      <a:pPr algn="ctr"/>
                      <a:r>
                        <a:rPr lang="en-US" sz="2000" dirty="0"/>
                        <a:t>8</a:t>
                      </a:r>
                    </a:p>
                  </a:txBody>
                  <a:tcPr marL="0" marR="0" marT="0" marB="0" anchor="ctr"/>
                </a:tc>
                <a:tc>
                  <a:txBody>
                    <a:bodyPr/>
                    <a:lstStyle/>
                    <a:p>
                      <a:pPr algn="ctr"/>
                      <a:r>
                        <a:rPr lang="en-US" sz="2000" dirty="0"/>
                        <a:t>9</a:t>
                      </a:r>
                    </a:p>
                  </a:txBody>
                  <a:tcPr marL="0" marR="0" marT="0" marB="0" anchor="ctr"/>
                </a:tc>
                <a:extLst>
                  <a:ext uri="{0D108BD9-81ED-4DB2-BD59-A6C34878D82A}">
                    <a16:rowId xmlns:a16="http://schemas.microsoft.com/office/drawing/2014/main" val="10000"/>
                  </a:ext>
                </a:extLst>
              </a:tr>
              <a:tr h="533100">
                <a:tc>
                  <a:txBody>
                    <a:bodyPr/>
                    <a:lstStyle/>
                    <a:p>
                      <a:pPr algn="ctr"/>
                      <a:endParaRPr lang="en-US" sz="3200" b="1" dirty="0">
                        <a:latin typeface="Consolas" charset="0"/>
                        <a:ea typeface="Consolas" charset="0"/>
                        <a:cs typeface="Consolas" charset="0"/>
                      </a:endParaRPr>
                    </a:p>
                  </a:txBody>
                  <a:tcPr marL="131449" marR="131449" marT="65725" marB="65725" anchor="ctr"/>
                </a:tc>
                <a:tc>
                  <a:txBody>
                    <a:bodyPr/>
                    <a:lstStyle/>
                    <a:p>
                      <a:pPr algn="ctr"/>
                      <a:endParaRPr lang="en-US" sz="3200" b="1" dirty="0">
                        <a:latin typeface="Consolas" charset="0"/>
                        <a:ea typeface="Consolas" charset="0"/>
                        <a:cs typeface="Consolas" charset="0"/>
                      </a:endParaRPr>
                    </a:p>
                  </a:txBody>
                  <a:tcPr marL="131449" marR="131449" marT="65725" marB="65725" anchor="ctr"/>
                </a:tc>
                <a:tc>
                  <a:txBody>
                    <a:bodyPr/>
                    <a:lstStyle/>
                    <a:p>
                      <a:pPr algn="ctr"/>
                      <a:endParaRPr lang="en-US" sz="3200" b="1" dirty="0">
                        <a:latin typeface="Consolas" charset="0"/>
                        <a:ea typeface="Consolas" charset="0"/>
                        <a:cs typeface="Consolas" charset="0"/>
                      </a:endParaRPr>
                    </a:p>
                  </a:txBody>
                  <a:tcPr marL="131449" marR="131449" marT="65725" marB="65725" anchor="ctr"/>
                </a:tc>
                <a:tc>
                  <a:txBody>
                    <a:bodyPr/>
                    <a:lstStyle/>
                    <a:p>
                      <a:pPr algn="ctr"/>
                      <a:endParaRPr lang="en-US" sz="3200" b="1" dirty="0">
                        <a:latin typeface="Consolas" charset="0"/>
                        <a:ea typeface="Consolas" charset="0"/>
                        <a:cs typeface="Consolas" charset="0"/>
                      </a:endParaRPr>
                    </a:p>
                  </a:txBody>
                  <a:tcPr marL="131449" marR="131449" marT="65725" marB="65725" anchor="ctr"/>
                </a:tc>
                <a:tc>
                  <a:txBody>
                    <a:bodyPr/>
                    <a:lstStyle/>
                    <a:p>
                      <a:pPr algn="ctr"/>
                      <a:endParaRPr lang="en-US" sz="3200" b="1" dirty="0">
                        <a:latin typeface="Consolas" charset="0"/>
                        <a:ea typeface="Consolas" charset="0"/>
                        <a:cs typeface="Consolas" charset="0"/>
                      </a:endParaRPr>
                    </a:p>
                  </a:txBody>
                  <a:tcPr marL="131449" marR="131449" marT="65725" marB="65725" anchor="ctr"/>
                </a:tc>
                <a:tc>
                  <a:txBody>
                    <a:bodyPr/>
                    <a:lstStyle/>
                    <a:p>
                      <a:pPr algn="ctr"/>
                      <a:endParaRPr lang="en-US" sz="3200" b="1" dirty="0">
                        <a:latin typeface="Consolas" charset="0"/>
                        <a:ea typeface="Consolas" charset="0"/>
                        <a:cs typeface="Consolas" charset="0"/>
                      </a:endParaRPr>
                    </a:p>
                  </a:txBody>
                  <a:tcPr marL="131449" marR="131449" marT="65725" marB="65725" anchor="ctr"/>
                </a:tc>
                <a:tc>
                  <a:txBody>
                    <a:bodyPr/>
                    <a:lstStyle/>
                    <a:p>
                      <a:pPr algn="ctr"/>
                      <a:endParaRPr lang="en-US" sz="3200" b="1" dirty="0">
                        <a:latin typeface="Consolas" charset="0"/>
                        <a:ea typeface="Consolas" charset="0"/>
                        <a:cs typeface="Consolas" charset="0"/>
                      </a:endParaRPr>
                    </a:p>
                  </a:txBody>
                  <a:tcPr marL="131449" marR="131449" marT="65725" marB="65725" anchor="ctr"/>
                </a:tc>
                <a:tc>
                  <a:txBody>
                    <a:bodyPr/>
                    <a:lstStyle/>
                    <a:p>
                      <a:pPr algn="ctr"/>
                      <a:endParaRPr lang="en-US" sz="3200" b="1" i="0" dirty="0">
                        <a:latin typeface="Consolas" charset="0"/>
                        <a:ea typeface="Consolas" charset="0"/>
                        <a:cs typeface="Consolas" charset="0"/>
                      </a:endParaRPr>
                    </a:p>
                  </a:txBody>
                  <a:tcPr marL="131449" marR="131449" marT="65725" marB="65725" anchor="ctr"/>
                </a:tc>
                <a:tc>
                  <a:txBody>
                    <a:bodyPr/>
                    <a:lstStyle/>
                    <a:p>
                      <a:pPr algn="ctr"/>
                      <a:endParaRPr lang="en-US" sz="3200" b="1" i="0" dirty="0">
                        <a:latin typeface="Consolas" charset="0"/>
                        <a:ea typeface="Consolas" charset="0"/>
                        <a:cs typeface="Consolas" charset="0"/>
                      </a:endParaRPr>
                    </a:p>
                  </a:txBody>
                  <a:tcPr marL="131449" marR="131449" marT="65725" marB="65725" anchor="ctr"/>
                </a:tc>
                <a:tc>
                  <a:txBody>
                    <a:bodyPr/>
                    <a:lstStyle/>
                    <a:p>
                      <a:pPr algn="ctr"/>
                      <a:endParaRPr lang="en-US" sz="3200" b="1" i="0" dirty="0">
                        <a:latin typeface="Consolas" charset="0"/>
                        <a:ea typeface="Consolas" charset="0"/>
                        <a:cs typeface="Consolas" charset="0"/>
                      </a:endParaRPr>
                    </a:p>
                  </a:txBody>
                  <a:tcPr marL="131449" marR="131449" marT="65725" marB="65725" anchor="ctr"/>
                </a:tc>
                <a:extLst>
                  <a:ext uri="{0D108BD9-81ED-4DB2-BD59-A6C34878D82A}">
                    <a16:rowId xmlns:a16="http://schemas.microsoft.com/office/drawing/2014/main" val="10001"/>
                  </a:ext>
                </a:extLst>
              </a:tr>
            </a:tbl>
          </a:graphicData>
        </a:graphic>
      </p:graphicFrame>
      <p:sp>
        <p:nvSpPr>
          <p:cNvPr id="8" name="TextBox 7"/>
          <p:cNvSpPr txBox="1"/>
          <p:nvPr/>
        </p:nvSpPr>
        <p:spPr>
          <a:xfrm>
            <a:off x="304800" y="2978819"/>
            <a:ext cx="3752950" cy="461665"/>
          </a:xfrm>
          <a:prstGeom prst="rect">
            <a:avLst/>
          </a:prstGeom>
          <a:noFill/>
        </p:spPr>
        <p:txBody>
          <a:bodyPr wrap="none" rtlCol="0">
            <a:spAutoFit/>
          </a:bodyPr>
          <a:lstStyle/>
          <a:p>
            <a:r>
              <a:rPr lang="en-US" sz="2400" b="1" dirty="0" err="1">
                <a:solidFill>
                  <a:schemeClr val="accent5">
                    <a:lumMod val="75000"/>
                  </a:schemeClr>
                </a:solidFill>
                <a:latin typeface="Consolas" charset="0"/>
                <a:ea typeface="Consolas" charset="0"/>
                <a:cs typeface="Consolas" charset="0"/>
              </a:rPr>
              <a:t>strcpy</a:t>
            </a:r>
            <a:r>
              <a:rPr lang="en-US" sz="2400" b="1" dirty="0">
                <a:latin typeface="Consolas" charset="0"/>
                <a:ea typeface="Consolas" charset="0"/>
                <a:cs typeface="Consolas" charset="0"/>
              </a:rPr>
              <a:t>(</a:t>
            </a:r>
            <a:r>
              <a:rPr lang="en-US" sz="2400" b="1" dirty="0" err="1">
                <a:latin typeface="Consolas" charset="0"/>
                <a:ea typeface="Consolas" charset="0"/>
                <a:cs typeface="Consolas" charset="0"/>
              </a:rPr>
              <a:t>mystr</a:t>
            </a:r>
            <a:r>
              <a:rPr lang="en-US" sz="2400" b="1" dirty="0">
                <a:latin typeface="Consolas" charset="0"/>
                <a:ea typeface="Consolas" charset="0"/>
                <a:cs typeface="Consolas" charset="0"/>
              </a:rPr>
              <a:t>, </a:t>
            </a:r>
            <a:r>
              <a:rPr lang="en-US" sz="2400" b="1" dirty="0">
                <a:solidFill>
                  <a:schemeClr val="accent6">
                    <a:lumMod val="75000"/>
                  </a:schemeClr>
                </a:solidFill>
                <a:latin typeface="Consolas" charset="0"/>
                <a:ea typeface="Consolas" charset="0"/>
                <a:cs typeface="Consolas" charset="0"/>
              </a:rPr>
              <a:t>"this"</a:t>
            </a:r>
            <a:r>
              <a:rPr lang="en-US" sz="2400" b="1" dirty="0">
                <a:latin typeface="Consolas" charset="0"/>
                <a:ea typeface="Consolas" charset="0"/>
                <a:cs typeface="Consolas" charset="0"/>
              </a:rPr>
              <a:t>)</a:t>
            </a:r>
          </a:p>
        </p:txBody>
      </p:sp>
      <p:sp>
        <p:nvSpPr>
          <p:cNvPr id="9" name="TextBox 8"/>
          <p:cNvSpPr txBox="1"/>
          <p:nvPr/>
        </p:nvSpPr>
        <p:spPr>
          <a:xfrm>
            <a:off x="135910" y="2120943"/>
            <a:ext cx="1034257" cy="461665"/>
          </a:xfrm>
          <a:prstGeom prst="rect">
            <a:avLst/>
          </a:prstGeom>
          <a:noFill/>
        </p:spPr>
        <p:txBody>
          <a:bodyPr wrap="none" rtlCol="0">
            <a:spAutoFit/>
          </a:bodyPr>
          <a:lstStyle/>
          <a:p>
            <a:r>
              <a:rPr lang="en-US" sz="2400" b="1" dirty="0" err="1">
                <a:latin typeface="Consolas" charset="0"/>
                <a:ea typeface="Consolas" charset="0"/>
                <a:cs typeface="Consolas" charset="0"/>
              </a:rPr>
              <a:t>mystr</a:t>
            </a:r>
            <a:endParaRPr lang="en-US" sz="2400" b="1" dirty="0">
              <a:latin typeface="Consolas" charset="0"/>
              <a:ea typeface="Consolas" charset="0"/>
              <a:cs typeface="Consolas" charset="0"/>
            </a:endParaRPr>
          </a:p>
        </p:txBody>
      </p:sp>
      <p:graphicFrame>
        <p:nvGraphicFramePr>
          <p:cNvPr id="10" name="Table 9"/>
          <p:cNvGraphicFramePr>
            <a:graphicFrameLocks noGrp="1"/>
          </p:cNvGraphicFramePr>
          <p:nvPr>
            <p:extLst/>
          </p:nvPr>
        </p:nvGraphicFramePr>
        <p:xfrm>
          <a:off x="1170167" y="1946384"/>
          <a:ext cx="3009900" cy="619130"/>
        </p:xfrm>
        <a:graphic>
          <a:graphicData uri="http://schemas.openxmlformats.org/drawingml/2006/table">
            <a:tbl>
              <a:tblPr bandRow="1">
                <a:tableStyleId>{93296810-A885-4BE3-A3E7-6D5BEEA58F35}</a:tableStyleId>
              </a:tblPr>
              <a:tblGrid>
                <a:gridCol w="601980">
                  <a:extLst>
                    <a:ext uri="{9D8B030D-6E8A-4147-A177-3AD203B41FA5}">
                      <a16:colId xmlns:a16="http://schemas.microsoft.com/office/drawing/2014/main" val="20000"/>
                    </a:ext>
                  </a:extLst>
                </a:gridCol>
                <a:gridCol w="601980">
                  <a:extLst>
                    <a:ext uri="{9D8B030D-6E8A-4147-A177-3AD203B41FA5}">
                      <a16:colId xmlns:a16="http://schemas.microsoft.com/office/drawing/2014/main" val="20001"/>
                    </a:ext>
                  </a:extLst>
                </a:gridCol>
                <a:gridCol w="601980">
                  <a:extLst>
                    <a:ext uri="{9D8B030D-6E8A-4147-A177-3AD203B41FA5}">
                      <a16:colId xmlns:a16="http://schemas.microsoft.com/office/drawing/2014/main" val="20002"/>
                    </a:ext>
                  </a:extLst>
                </a:gridCol>
                <a:gridCol w="601980">
                  <a:extLst>
                    <a:ext uri="{9D8B030D-6E8A-4147-A177-3AD203B41FA5}">
                      <a16:colId xmlns:a16="http://schemas.microsoft.com/office/drawing/2014/main" val="20003"/>
                    </a:ext>
                  </a:extLst>
                </a:gridCol>
                <a:gridCol w="601980">
                  <a:extLst>
                    <a:ext uri="{9D8B030D-6E8A-4147-A177-3AD203B41FA5}">
                      <a16:colId xmlns:a16="http://schemas.microsoft.com/office/drawing/2014/main" val="20004"/>
                    </a:ext>
                  </a:extLst>
                </a:gridCol>
              </a:tblGrid>
              <a:tr h="606316">
                <a:tc>
                  <a:txBody>
                    <a:bodyPr/>
                    <a:lstStyle/>
                    <a:p>
                      <a:pPr algn="ctr"/>
                      <a:r>
                        <a:rPr lang="en-US" sz="3200" b="1" dirty="0">
                          <a:latin typeface="Consolas" charset="0"/>
                          <a:ea typeface="Consolas" charset="0"/>
                          <a:cs typeface="Consolas" charset="0"/>
                        </a:rPr>
                        <a:t>t</a:t>
                      </a:r>
                    </a:p>
                  </a:txBody>
                  <a:tcPr marL="131449" marR="131449" marT="65725" marB="65725" anchor="ctr">
                    <a:solidFill>
                      <a:schemeClr val="accent5">
                        <a:lumMod val="60000"/>
                        <a:lumOff val="40000"/>
                      </a:schemeClr>
                    </a:solidFill>
                  </a:tcPr>
                </a:tc>
                <a:tc>
                  <a:txBody>
                    <a:bodyPr/>
                    <a:lstStyle/>
                    <a:p>
                      <a:pPr algn="ctr"/>
                      <a:r>
                        <a:rPr lang="en-US" sz="3200" b="1" dirty="0">
                          <a:latin typeface="Consolas" charset="0"/>
                          <a:ea typeface="Consolas" charset="0"/>
                          <a:cs typeface="Consolas" charset="0"/>
                        </a:rPr>
                        <a:t>h</a:t>
                      </a:r>
                    </a:p>
                  </a:txBody>
                  <a:tcPr marL="131449" marR="131449" marT="65725" marB="65725" anchor="ctr">
                    <a:solidFill>
                      <a:schemeClr val="accent5">
                        <a:lumMod val="60000"/>
                        <a:lumOff val="40000"/>
                      </a:schemeClr>
                    </a:solidFill>
                  </a:tcPr>
                </a:tc>
                <a:tc>
                  <a:txBody>
                    <a:bodyPr/>
                    <a:lstStyle/>
                    <a:p>
                      <a:pPr algn="ctr"/>
                      <a:r>
                        <a:rPr lang="en-US" sz="3200" b="1" dirty="0">
                          <a:latin typeface="Consolas" charset="0"/>
                          <a:ea typeface="Consolas" charset="0"/>
                          <a:cs typeface="Consolas" charset="0"/>
                        </a:rPr>
                        <a:t>i</a:t>
                      </a:r>
                    </a:p>
                  </a:txBody>
                  <a:tcPr marL="131449" marR="131449" marT="65725" marB="65725" anchor="ctr">
                    <a:solidFill>
                      <a:schemeClr val="accent5">
                        <a:lumMod val="60000"/>
                        <a:lumOff val="40000"/>
                      </a:schemeClr>
                    </a:solidFill>
                  </a:tcPr>
                </a:tc>
                <a:tc>
                  <a:txBody>
                    <a:bodyPr/>
                    <a:lstStyle/>
                    <a:p>
                      <a:pPr algn="ctr"/>
                      <a:r>
                        <a:rPr lang="en-US" sz="3200" b="1" dirty="0">
                          <a:latin typeface="Consolas" charset="0"/>
                          <a:ea typeface="Consolas" charset="0"/>
                          <a:cs typeface="Consolas" charset="0"/>
                        </a:rPr>
                        <a:t>s</a:t>
                      </a:r>
                    </a:p>
                  </a:txBody>
                  <a:tcPr marL="131449" marR="131449" marT="65725" marB="65725" anchor="ctr">
                    <a:solidFill>
                      <a:schemeClr val="accent5">
                        <a:lumMod val="60000"/>
                        <a:lumOff val="40000"/>
                      </a:schemeClr>
                    </a:solidFill>
                  </a:tcPr>
                </a:tc>
                <a:tc>
                  <a:txBody>
                    <a:bodyPr/>
                    <a:lstStyle/>
                    <a:p>
                      <a:pPr algn="ctr"/>
                      <a:r>
                        <a:rPr lang="en-US" sz="2400" b="1" dirty="0">
                          <a:latin typeface="Consolas" charset="0"/>
                          <a:ea typeface="Consolas" charset="0"/>
                          <a:cs typeface="Consolas" charset="0"/>
                        </a:rPr>
                        <a:t>\0</a:t>
                      </a:r>
                      <a:endParaRPr lang="en-US" sz="3200" b="1" dirty="0">
                        <a:latin typeface="Consolas" charset="0"/>
                        <a:ea typeface="Consolas" charset="0"/>
                        <a:cs typeface="Consolas" charset="0"/>
                      </a:endParaRPr>
                    </a:p>
                  </a:txBody>
                  <a:tcPr marL="131449" marR="131449" marT="65725" marB="65725" anchor="ctr">
                    <a:solidFill>
                      <a:schemeClr val="accent5">
                        <a:lumMod val="60000"/>
                        <a:lumOff val="40000"/>
                      </a:schemeClr>
                    </a:solidFill>
                  </a:tcPr>
                </a:tc>
                <a:extLst>
                  <a:ext uri="{0D108BD9-81ED-4DB2-BD59-A6C34878D82A}">
                    <a16:rowId xmlns:a16="http://schemas.microsoft.com/office/drawing/2014/main" val="10000"/>
                  </a:ext>
                </a:extLst>
              </a:tr>
            </a:tbl>
          </a:graphicData>
        </a:graphic>
      </p:graphicFrame>
      <p:sp>
        <p:nvSpPr>
          <p:cNvPr id="11" name="TextBox 10"/>
          <p:cNvSpPr txBox="1"/>
          <p:nvPr/>
        </p:nvSpPr>
        <p:spPr>
          <a:xfrm>
            <a:off x="2771725" y="3450092"/>
            <a:ext cx="3752950" cy="461665"/>
          </a:xfrm>
          <a:prstGeom prst="rect">
            <a:avLst/>
          </a:prstGeom>
          <a:noFill/>
        </p:spPr>
        <p:txBody>
          <a:bodyPr wrap="none" rtlCol="0">
            <a:spAutoFit/>
          </a:bodyPr>
          <a:lstStyle/>
          <a:p>
            <a:r>
              <a:rPr lang="en-US" sz="2400" b="1" dirty="0" err="1">
                <a:solidFill>
                  <a:schemeClr val="accent3">
                    <a:lumMod val="75000"/>
                  </a:schemeClr>
                </a:solidFill>
                <a:latin typeface="Consolas" charset="0"/>
                <a:ea typeface="Consolas" charset="0"/>
                <a:cs typeface="Consolas" charset="0"/>
              </a:rPr>
              <a:t>strcat</a:t>
            </a:r>
            <a:r>
              <a:rPr lang="en-US" sz="2400" b="1" dirty="0">
                <a:latin typeface="Consolas" charset="0"/>
                <a:ea typeface="Consolas" charset="0"/>
                <a:cs typeface="Consolas" charset="0"/>
              </a:rPr>
              <a:t>(</a:t>
            </a:r>
            <a:r>
              <a:rPr lang="en-US" sz="2400" b="1" dirty="0" err="1">
                <a:latin typeface="Consolas" charset="0"/>
                <a:ea typeface="Consolas" charset="0"/>
                <a:cs typeface="Consolas" charset="0"/>
              </a:rPr>
              <a:t>mystr</a:t>
            </a:r>
            <a:r>
              <a:rPr lang="en-US" sz="2400" b="1" dirty="0">
                <a:latin typeface="Consolas" charset="0"/>
                <a:ea typeface="Consolas" charset="0"/>
                <a:cs typeface="Consolas" charset="0"/>
              </a:rPr>
              <a:t>, </a:t>
            </a:r>
            <a:r>
              <a:rPr lang="en-US" sz="2400" b="1" dirty="0">
                <a:solidFill>
                  <a:schemeClr val="accent6">
                    <a:lumMod val="75000"/>
                  </a:schemeClr>
                </a:solidFill>
                <a:latin typeface="Consolas" charset="0"/>
                <a:ea typeface="Consolas" charset="0"/>
                <a:cs typeface="Consolas" charset="0"/>
              </a:rPr>
              <a:t>" is "</a:t>
            </a:r>
            <a:r>
              <a:rPr lang="en-US" sz="2400" b="1" dirty="0">
                <a:latin typeface="Consolas" charset="0"/>
                <a:ea typeface="Consolas" charset="0"/>
                <a:cs typeface="Consolas" charset="0"/>
              </a:rPr>
              <a:t>)</a:t>
            </a:r>
          </a:p>
        </p:txBody>
      </p:sp>
      <p:graphicFrame>
        <p:nvGraphicFramePr>
          <p:cNvPr id="12" name="Table 11"/>
          <p:cNvGraphicFramePr>
            <a:graphicFrameLocks noGrp="1"/>
          </p:cNvGraphicFramePr>
          <p:nvPr>
            <p:extLst/>
          </p:nvPr>
        </p:nvGraphicFramePr>
        <p:xfrm>
          <a:off x="3581400" y="1946384"/>
          <a:ext cx="3009900" cy="619130"/>
        </p:xfrm>
        <a:graphic>
          <a:graphicData uri="http://schemas.openxmlformats.org/drawingml/2006/table">
            <a:tbl>
              <a:tblPr bandRow="1">
                <a:tableStyleId>{93296810-A885-4BE3-A3E7-6D5BEEA58F35}</a:tableStyleId>
              </a:tblPr>
              <a:tblGrid>
                <a:gridCol w="601980">
                  <a:extLst>
                    <a:ext uri="{9D8B030D-6E8A-4147-A177-3AD203B41FA5}">
                      <a16:colId xmlns:a16="http://schemas.microsoft.com/office/drawing/2014/main" val="20000"/>
                    </a:ext>
                  </a:extLst>
                </a:gridCol>
                <a:gridCol w="601980">
                  <a:extLst>
                    <a:ext uri="{9D8B030D-6E8A-4147-A177-3AD203B41FA5}">
                      <a16:colId xmlns:a16="http://schemas.microsoft.com/office/drawing/2014/main" val="20001"/>
                    </a:ext>
                  </a:extLst>
                </a:gridCol>
                <a:gridCol w="601980">
                  <a:extLst>
                    <a:ext uri="{9D8B030D-6E8A-4147-A177-3AD203B41FA5}">
                      <a16:colId xmlns:a16="http://schemas.microsoft.com/office/drawing/2014/main" val="20002"/>
                    </a:ext>
                  </a:extLst>
                </a:gridCol>
                <a:gridCol w="601980">
                  <a:extLst>
                    <a:ext uri="{9D8B030D-6E8A-4147-A177-3AD203B41FA5}">
                      <a16:colId xmlns:a16="http://schemas.microsoft.com/office/drawing/2014/main" val="20003"/>
                    </a:ext>
                  </a:extLst>
                </a:gridCol>
                <a:gridCol w="601980">
                  <a:extLst>
                    <a:ext uri="{9D8B030D-6E8A-4147-A177-3AD203B41FA5}">
                      <a16:colId xmlns:a16="http://schemas.microsoft.com/office/drawing/2014/main" val="20004"/>
                    </a:ext>
                  </a:extLst>
                </a:gridCol>
              </a:tblGrid>
              <a:tr h="606316">
                <a:tc>
                  <a:txBody>
                    <a:bodyPr/>
                    <a:lstStyle/>
                    <a:p>
                      <a:pPr algn="ctr"/>
                      <a:r>
                        <a:rPr lang="en-US" sz="3200" b="1" dirty="0">
                          <a:latin typeface="Consolas" charset="0"/>
                          <a:ea typeface="Consolas" charset="0"/>
                          <a:cs typeface="Consolas" charset="0"/>
                        </a:rPr>
                        <a:t> </a:t>
                      </a:r>
                    </a:p>
                  </a:txBody>
                  <a:tcPr marL="131449" marR="131449" marT="65725" marB="65725" anchor="ctr">
                    <a:solidFill>
                      <a:schemeClr val="accent3">
                        <a:lumMod val="60000"/>
                        <a:lumOff val="40000"/>
                      </a:schemeClr>
                    </a:solidFill>
                  </a:tcPr>
                </a:tc>
                <a:tc>
                  <a:txBody>
                    <a:bodyPr/>
                    <a:lstStyle/>
                    <a:p>
                      <a:pPr algn="ctr"/>
                      <a:r>
                        <a:rPr lang="en-US" sz="3200" b="1" dirty="0">
                          <a:latin typeface="Consolas" charset="0"/>
                          <a:ea typeface="Consolas" charset="0"/>
                          <a:cs typeface="Consolas" charset="0"/>
                        </a:rPr>
                        <a:t>i</a:t>
                      </a:r>
                    </a:p>
                  </a:txBody>
                  <a:tcPr marL="131449" marR="131449" marT="65725" marB="65725" anchor="ctr">
                    <a:solidFill>
                      <a:schemeClr val="accent3">
                        <a:lumMod val="60000"/>
                        <a:lumOff val="40000"/>
                      </a:schemeClr>
                    </a:solidFill>
                  </a:tcPr>
                </a:tc>
                <a:tc>
                  <a:txBody>
                    <a:bodyPr/>
                    <a:lstStyle/>
                    <a:p>
                      <a:pPr algn="ctr"/>
                      <a:r>
                        <a:rPr lang="en-US" sz="3200" b="1" dirty="0">
                          <a:latin typeface="Consolas" charset="0"/>
                          <a:ea typeface="Consolas" charset="0"/>
                          <a:cs typeface="Consolas" charset="0"/>
                        </a:rPr>
                        <a:t>s</a:t>
                      </a:r>
                    </a:p>
                  </a:txBody>
                  <a:tcPr marL="131449" marR="131449" marT="65725" marB="65725" anchor="ctr">
                    <a:solidFill>
                      <a:schemeClr val="accent3">
                        <a:lumMod val="60000"/>
                        <a:lumOff val="40000"/>
                      </a:schemeClr>
                    </a:solidFill>
                  </a:tcPr>
                </a:tc>
                <a:tc>
                  <a:txBody>
                    <a:bodyPr/>
                    <a:lstStyle/>
                    <a:p>
                      <a:pPr algn="ctr"/>
                      <a:r>
                        <a:rPr lang="en-US" sz="3200" b="1" dirty="0">
                          <a:latin typeface="Consolas" charset="0"/>
                          <a:ea typeface="Consolas" charset="0"/>
                          <a:cs typeface="Consolas" charset="0"/>
                        </a:rPr>
                        <a:t> </a:t>
                      </a:r>
                    </a:p>
                  </a:txBody>
                  <a:tcPr marL="131449" marR="131449" marT="65725" marB="65725" anchor="ctr">
                    <a:solidFill>
                      <a:schemeClr val="accent3">
                        <a:lumMod val="60000"/>
                        <a:lumOff val="40000"/>
                      </a:schemeClr>
                    </a:solidFill>
                  </a:tcPr>
                </a:tc>
                <a:tc>
                  <a:txBody>
                    <a:bodyPr/>
                    <a:lstStyle/>
                    <a:p>
                      <a:pPr algn="ctr"/>
                      <a:r>
                        <a:rPr lang="en-US" sz="2400" b="1" dirty="0">
                          <a:latin typeface="Consolas" charset="0"/>
                          <a:ea typeface="Consolas" charset="0"/>
                          <a:cs typeface="Consolas" charset="0"/>
                        </a:rPr>
                        <a:t>\0</a:t>
                      </a:r>
                      <a:endParaRPr lang="en-US" sz="3200" b="1" dirty="0">
                        <a:latin typeface="Consolas" charset="0"/>
                        <a:ea typeface="Consolas" charset="0"/>
                        <a:cs typeface="Consolas" charset="0"/>
                      </a:endParaRPr>
                    </a:p>
                  </a:txBody>
                  <a:tcPr marL="131449" marR="131449" marT="65725" marB="65725" anchor="ctr">
                    <a:solidFill>
                      <a:schemeClr val="accent3">
                        <a:lumMod val="60000"/>
                        <a:lumOff val="40000"/>
                      </a:schemeClr>
                    </a:solidFill>
                  </a:tcPr>
                </a:tc>
                <a:extLst>
                  <a:ext uri="{0D108BD9-81ED-4DB2-BD59-A6C34878D82A}">
                    <a16:rowId xmlns:a16="http://schemas.microsoft.com/office/drawing/2014/main" val="10000"/>
                  </a:ext>
                </a:extLst>
              </a:tr>
            </a:tbl>
          </a:graphicData>
        </a:graphic>
      </p:graphicFrame>
      <p:sp>
        <p:nvSpPr>
          <p:cNvPr id="13" name="TextBox 12"/>
          <p:cNvSpPr txBox="1"/>
          <p:nvPr/>
        </p:nvSpPr>
        <p:spPr>
          <a:xfrm>
            <a:off x="5086350" y="3944053"/>
            <a:ext cx="3583032" cy="461665"/>
          </a:xfrm>
          <a:prstGeom prst="rect">
            <a:avLst/>
          </a:prstGeom>
          <a:noFill/>
        </p:spPr>
        <p:txBody>
          <a:bodyPr wrap="none" rtlCol="0">
            <a:spAutoFit/>
          </a:bodyPr>
          <a:lstStyle/>
          <a:p>
            <a:r>
              <a:rPr lang="en-US" sz="2400" b="1" dirty="0" err="1">
                <a:solidFill>
                  <a:schemeClr val="accent2">
                    <a:lumMod val="75000"/>
                  </a:schemeClr>
                </a:solidFill>
                <a:latin typeface="Consolas" charset="0"/>
                <a:ea typeface="Consolas" charset="0"/>
                <a:cs typeface="Consolas" charset="0"/>
              </a:rPr>
              <a:t>strcat</a:t>
            </a:r>
            <a:r>
              <a:rPr lang="en-US" sz="2400" b="1" dirty="0">
                <a:latin typeface="Consolas" charset="0"/>
                <a:ea typeface="Consolas" charset="0"/>
                <a:cs typeface="Consolas" charset="0"/>
              </a:rPr>
              <a:t>(</a:t>
            </a:r>
            <a:r>
              <a:rPr lang="en-US" sz="2400" b="1" dirty="0" err="1">
                <a:latin typeface="Consolas" charset="0"/>
                <a:ea typeface="Consolas" charset="0"/>
                <a:cs typeface="Consolas" charset="0"/>
              </a:rPr>
              <a:t>mystr</a:t>
            </a:r>
            <a:r>
              <a:rPr lang="en-US" sz="2400" b="1" dirty="0">
                <a:latin typeface="Consolas" charset="0"/>
                <a:ea typeface="Consolas" charset="0"/>
                <a:cs typeface="Consolas" charset="0"/>
              </a:rPr>
              <a:t>, </a:t>
            </a:r>
            <a:r>
              <a:rPr lang="en-US" sz="2400" b="1" dirty="0">
                <a:solidFill>
                  <a:schemeClr val="accent6">
                    <a:lumMod val="75000"/>
                  </a:schemeClr>
                </a:solidFill>
                <a:latin typeface="Consolas" charset="0"/>
                <a:ea typeface="Consolas" charset="0"/>
                <a:cs typeface="Consolas" charset="0"/>
              </a:rPr>
              <a:t>"BAD"</a:t>
            </a:r>
            <a:r>
              <a:rPr lang="en-US" sz="2400" b="1" dirty="0">
                <a:latin typeface="Consolas" charset="0"/>
                <a:ea typeface="Consolas" charset="0"/>
                <a:cs typeface="Consolas" charset="0"/>
              </a:rPr>
              <a:t>)</a:t>
            </a:r>
          </a:p>
        </p:txBody>
      </p:sp>
      <p:graphicFrame>
        <p:nvGraphicFramePr>
          <p:cNvPr id="14" name="Table 13"/>
          <p:cNvGraphicFramePr>
            <a:graphicFrameLocks noGrp="1"/>
          </p:cNvGraphicFramePr>
          <p:nvPr>
            <p:extLst/>
          </p:nvPr>
        </p:nvGraphicFramePr>
        <p:xfrm>
          <a:off x="5986007" y="1946384"/>
          <a:ext cx="2407920" cy="619130"/>
        </p:xfrm>
        <a:graphic>
          <a:graphicData uri="http://schemas.openxmlformats.org/drawingml/2006/table">
            <a:tbl>
              <a:tblPr bandRow="1">
                <a:tableStyleId>{93296810-A885-4BE3-A3E7-6D5BEEA58F35}</a:tableStyleId>
              </a:tblPr>
              <a:tblGrid>
                <a:gridCol w="601980">
                  <a:extLst>
                    <a:ext uri="{9D8B030D-6E8A-4147-A177-3AD203B41FA5}">
                      <a16:colId xmlns:a16="http://schemas.microsoft.com/office/drawing/2014/main" val="20000"/>
                    </a:ext>
                  </a:extLst>
                </a:gridCol>
                <a:gridCol w="601980">
                  <a:extLst>
                    <a:ext uri="{9D8B030D-6E8A-4147-A177-3AD203B41FA5}">
                      <a16:colId xmlns:a16="http://schemas.microsoft.com/office/drawing/2014/main" val="20001"/>
                    </a:ext>
                  </a:extLst>
                </a:gridCol>
                <a:gridCol w="601980">
                  <a:extLst>
                    <a:ext uri="{9D8B030D-6E8A-4147-A177-3AD203B41FA5}">
                      <a16:colId xmlns:a16="http://schemas.microsoft.com/office/drawing/2014/main" val="20002"/>
                    </a:ext>
                  </a:extLst>
                </a:gridCol>
                <a:gridCol w="601980">
                  <a:extLst>
                    <a:ext uri="{9D8B030D-6E8A-4147-A177-3AD203B41FA5}">
                      <a16:colId xmlns:a16="http://schemas.microsoft.com/office/drawing/2014/main" val="20003"/>
                    </a:ext>
                  </a:extLst>
                </a:gridCol>
              </a:tblGrid>
              <a:tr h="606316">
                <a:tc>
                  <a:txBody>
                    <a:bodyPr/>
                    <a:lstStyle/>
                    <a:p>
                      <a:pPr algn="ctr"/>
                      <a:r>
                        <a:rPr lang="en-US" sz="3200" b="1" dirty="0">
                          <a:latin typeface="Consolas" charset="0"/>
                          <a:ea typeface="Consolas" charset="0"/>
                          <a:cs typeface="Consolas" charset="0"/>
                        </a:rPr>
                        <a:t>B</a:t>
                      </a:r>
                    </a:p>
                  </a:txBody>
                  <a:tcPr marL="131449" marR="131449" marT="65725" marB="65725" anchor="ctr">
                    <a:solidFill>
                      <a:schemeClr val="accent2">
                        <a:lumMod val="60000"/>
                        <a:lumOff val="40000"/>
                      </a:schemeClr>
                    </a:solidFill>
                  </a:tcPr>
                </a:tc>
                <a:tc>
                  <a:txBody>
                    <a:bodyPr/>
                    <a:lstStyle/>
                    <a:p>
                      <a:pPr algn="ctr"/>
                      <a:r>
                        <a:rPr lang="en-US" sz="3200" b="1" dirty="0">
                          <a:latin typeface="Consolas" charset="0"/>
                          <a:ea typeface="Consolas" charset="0"/>
                          <a:cs typeface="Consolas" charset="0"/>
                        </a:rPr>
                        <a:t>A</a:t>
                      </a:r>
                    </a:p>
                  </a:txBody>
                  <a:tcPr marL="131449" marR="131449" marT="65725" marB="65725" anchor="ctr">
                    <a:solidFill>
                      <a:schemeClr val="accent2">
                        <a:lumMod val="60000"/>
                        <a:lumOff val="40000"/>
                      </a:schemeClr>
                    </a:solidFill>
                  </a:tcPr>
                </a:tc>
                <a:tc>
                  <a:txBody>
                    <a:bodyPr/>
                    <a:lstStyle/>
                    <a:p>
                      <a:pPr algn="ctr"/>
                      <a:r>
                        <a:rPr lang="en-US" sz="3200" b="1" dirty="0">
                          <a:latin typeface="Consolas" charset="0"/>
                          <a:ea typeface="Consolas" charset="0"/>
                          <a:cs typeface="Consolas" charset="0"/>
                        </a:rPr>
                        <a:t>D</a:t>
                      </a:r>
                    </a:p>
                  </a:txBody>
                  <a:tcPr marL="131449" marR="131449" marT="65725" marB="65725" anchor="ctr">
                    <a:solidFill>
                      <a:schemeClr val="accent2">
                        <a:lumMod val="60000"/>
                        <a:lumOff val="40000"/>
                      </a:schemeClr>
                    </a:solidFill>
                  </a:tcPr>
                </a:tc>
                <a:tc>
                  <a:txBody>
                    <a:bodyPr/>
                    <a:lstStyle/>
                    <a:p>
                      <a:pPr algn="ctr"/>
                      <a:r>
                        <a:rPr lang="en-US" sz="2400" b="1" dirty="0">
                          <a:latin typeface="Consolas" charset="0"/>
                          <a:ea typeface="Consolas" charset="0"/>
                          <a:cs typeface="Consolas" charset="0"/>
                        </a:rPr>
                        <a:t>\0</a:t>
                      </a:r>
                      <a:endParaRPr lang="en-US" sz="3200" b="1" dirty="0">
                        <a:latin typeface="Consolas" charset="0"/>
                        <a:ea typeface="Consolas" charset="0"/>
                        <a:cs typeface="Consolas" charset="0"/>
                      </a:endParaRPr>
                    </a:p>
                  </a:txBody>
                  <a:tcPr marL="131449" marR="131449" marT="65725" marB="65725" anchor="ctr">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15" name="TextBox 14"/>
          <p:cNvSpPr txBox="1"/>
          <p:nvPr/>
        </p:nvSpPr>
        <p:spPr>
          <a:xfrm>
            <a:off x="914400" y="4420925"/>
            <a:ext cx="6734151" cy="430887"/>
          </a:xfrm>
          <a:prstGeom prst="rect">
            <a:avLst/>
          </a:prstGeom>
          <a:noFill/>
        </p:spPr>
        <p:txBody>
          <a:bodyPr wrap="none" rtlCol="0">
            <a:spAutoFit/>
          </a:bodyPr>
          <a:lstStyle/>
          <a:p>
            <a:r>
              <a:rPr lang="en-US" sz="2200" dirty="0"/>
              <a:t>(if I were to </a:t>
            </a:r>
            <a:r>
              <a:rPr lang="en-US" sz="2200" dirty="0" err="1"/>
              <a:t>strcpy</a:t>
            </a:r>
            <a:r>
              <a:rPr lang="en-US" sz="2200" dirty="0"/>
              <a:t> again it would overwrite 'this' etc.)</a:t>
            </a:r>
          </a:p>
        </p:txBody>
      </p:sp>
    </p:spTree>
    <p:extLst>
      <p:ext uri="{BB962C8B-B14F-4D97-AF65-F5344CB8AC3E}">
        <p14:creationId xmlns:p14="http://schemas.microsoft.com/office/powerpoint/2010/main" val="2956322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avoid that??</a:t>
            </a:r>
          </a:p>
        </p:txBody>
      </p:sp>
      <p:sp>
        <p:nvSpPr>
          <p:cNvPr id="3" name="Content Placeholder 2"/>
          <p:cNvSpPr>
            <a:spLocks noGrp="1"/>
          </p:cNvSpPr>
          <p:nvPr>
            <p:ph idx="1"/>
          </p:nvPr>
        </p:nvSpPr>
        <p:spPr/>
        <p:txBody>
          <a:bodyPr/>
          <a:lstStyle/>
          <a:p>
            <a:r>
              <a:rPr lang="en-US" dirty="0" err="1"/>
              <a:t>uhh</a:t>
            </a:r>
            <a:endParaRPr lang="en-US" dirty="0"/>
          </a:p>
          <a:p>
            <a:r>
              <a:rPr lang="en-US" dirty="0"/>
              <a:t>umm</a:t>
            </a:r>
          </a:p>
          <a:p>
            <a:r>
              <a:rPr lang="en-US" dirty="0"/>
              <a:t>just don't do string manipulation in C.</a:t>
            </a:r>
          </a:p>
          <a:p>
            <a:pPr lvl="1"/>
            <a:r>
              <a:rPr lang="en-US" dirty="0"/>
              <a:t>seriously.</a:t>
            </a:r>
          </a:p>
          <a:p>
            <a:r>
              <a:rPr lang="en-US" dirty="0"/>
              <a:t>there are </a:t>
            </a:r>
            <a:r>
              <a:rPr lang="en-US" i="1" dirty="0"/>
              <a:t>absolutely</a:t>
            </a:r>
            <a:r>
              <a:rPr lang="en-US" dirty="0"/>
              <a:t> ways to do it correctly</a:t>
            </a:r>
          </a:p>
          <a:p>
            <a:pPr lvl="1"/>
            <a:r>
              <a:rPr lang="en-US" dirty="0"/>
              <a:t>such as using a non-C-standard string representation</a:t>
            </a:r>
          </a:p>
          <a:p>
            <a:pPr lvl="1"/>
            <a:r>
              <a:rPr lang="en-US" dirty="0"/>
              <a:t>or writing long, complicated functions to handle all the cases</a:t>
            </a:r>
          </a:p>
          <a:p>
            <a:pPr lvl="1"/>
            <a:r>
              <a:rPr lang="en-US" dirty="0"/>
              <a:t>but GEEEZ </a:t>
            </a:r>
            <a:r>
              <a:rPr lang="en-US" b="1" dirty="0"/>
              <a:t>you have better things to do with your time</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156116367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Files</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107301344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file paradigm</a:t>
            </a:r>
          </a:p>
        </p:txBody>
      </p:sp>
      <p:sp>
        <p:nvSpPr>
          <p:cNvPr id="3" name="Content Placeholder 2"/>
          <p:cNvSpPr>
            <a:spLocks noGrp="1"/>
          </p:cNvSpPr>
          <p:nvPr>
            <p:ph idx="1"/>
          </p:nvPr>
        </p:nvSpPr>
        <p:spPr/>
        <p:txBody>
          <a:bodyPr/>
          <a:lstStyle/>
          <a:p>
            <a:r>
              <a:rPr lang="en-US" dirty="0"/>
              <a:t>a file is </a:t>
            </a:r>
            <a:r>
              <a:rPr lang="en-US" b="1" dirty="0"/>
              <a:t>a big array of </a:t>
            </a:r>
            <a:r>
              <a:rPr lang="en-US" b="1" dirty="0">
                <a:solidFill>
                  <a:srgbClr val="FF0000"/>
                </a:solidFill>
              </a:rPr>
              <a:t>bytes</a:t>
            </a:r>
          </a:p>
          <a:p>
            <a:r>
              <a:rPr lang="en-US" dirty="0"/>
              <a:t>each byte has an </a:t>
            </a:r>
            <a:r>
              <a:rPr lang="en-US" strike="sngStrike" dirty="0">
                <a:solidFill>
                  <a:schemeClr val="tx1">
                    <a:lumMod val="50000"/>
                    <a:lumOff val="50000"/>
                  </a:schemeClr>
                </a:solidFill>
              </a:rPr>
              <a:t>address</a:t>
            </a:r>
            <a:r>
              <a:rPr lang="en-US" dirty="0">
                <a:solidFill>
                  <a:schemeClr val="tx1">
                    <a:lumMod val="50000"/>
                    <a:lumOff val="50000"/>
                  </a:schemeClr>
                </a:solidFill>
              </a:rPr>
              <a:t> </a:t>
            </a:r>
            <a:r>
              <a:rPr lang="en-US" dirty="0"/>
              <a:t>position</a:t>
            </a:r>
            <a:br>
              <a:rPr lang="en-US" dirty="0"/>
            </a:br>
            <a:r>
              <a:rPr lang="en-US" dirty="0"/>
              <a:t>within the file, which starts from 0</a:t>
            </a:r>
          </a:p>
          <a:p>
            <a:pPr lvl="1"/>
            <a:r>
              <a:rPr lang="en-US" dirty="0"/>
              <a:t>just like an array</a:t>
            </a:r>
          </a:p>
          <a:p>
            <a:r>
              <a:rPr lang="en-US" dirty="0"/>
              <a:t>but </a:t>
            </a:r>
            <a:r>
              <a:rPr lang="en-US" i="1" dirty="0"/>
              <a:t>unlike</a:t>
            </a:r>
            <a:r>
              <a:rPr lang="en-US" dirty="0"/>
              <a:t> an array, the file has a</a:t>
            </a:r>
            <a:br>
              <a:rPr lang="en-US" dirty="0"/>
            </a:br>
            <a:r>
              <a:rPr lang="en-US" b="1" dirty="0"/>
              <a:t>current position</a:t>
            </a:r>
          </a:p>
          <a:p>
            <a:r>
              <a:rPr lang="en-US" dirty="0"/>
              <a:t>it starts at 0, and every time you</a:t>
            </a:r>
            <a:br>
              <a:rPr lang="en-US" dirty="0"/>
            </a:br>
            <a:r>
              <a:rPr lang="en-US" b="1" dirty="0"/>
              <a:t>read or write </a:t>
            </a:r>
            <a:r>
              <a:rPr lang="en-US" dirty="0"/>
              <a:t>something, it moves</a:t>
            </a:r>
            <a:br>
              <a:rPr lang="en-US" dirty="0"/>
            </a:br>
            <a:r>
              <a:rPr lang="en-US" dirty="0"/>
              <a:t>ahead</a:t>
            </a:r>
          </a:p>
          <a:p>
            <a:pPr lvl="1"/>
            <a:r>
              <a:rPr lang="en-US" dirty="0"/>
              <a:t>like an old-timey tape drive</a:t>
            </a:r>
          </a:p>
          <a:p>
            <a:pPr lvl="1"/>
            <a:r>
              <a:rPr lang="en-US" dirty="0"/>
              <a:t>or a notebook</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13</a:t>
            </a:fld>
            <a:endParaRPr lang="en-US"/>
          </a:p>
        </p:txBody>
      </p:sp>
      <p:pic>
        <p:nvPicPr>
          <p:cNvPr id="1026" name="Picture 2" descr="ttp://farm3.static.flickr.com/2431/4054327775_bc6fbf0f1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1224" y="566153"/>
            <a:ext cx="3385712" cy="2539284"/>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4628535" y="2781300"/>
            <a:ext cx="3552857" cy="3183264"/>
            <a:chOff x="4788946" y="2652854"/>
            <a:chExt cx="3552857" cy="3183264"/>
          </a:xfrm>
        </p:grpSpPr>
        <p:pic>
          <p:nvPicPr>
            <p:cNvPr id="9" name="Picture 8" descr="mage result for notebook clip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7800">
              <a:off x="4788946" y="2652854"/>
              <a:ext cx="3552857" cy="318326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rot="785028">
              <a:off x="5257800" y="3007452"/>
              <a:ext cx="431563" cy="307777"/>
            </a:xfrm>
            <a:prstGeom prst="rect">
              <a:avLst/>
            </a:prstGeom>
            <a:noFill/>
          </p:spPr>
          <p:txBody>
            <a:bodyPr wrap="square" rtlCol="0">
              <a:spAutoFit/>
            </a:bodyPr>
            <a:lstStyle/>
            <a:p>
              <a:pPr algn="ctr"/>
              <a:r>
                <a:rPr lang="en-US" sz="1400" dirty="0"/>
                <a:t>34</a:t>
              </a:r>
              <a:endParaRPr lang="en-US" sz="1400" b="1" dirty="0"/>
            </a:p>
          </p:txBody>
        </p:sp>
        <p:sp>
          <p:nvSpPr>
            <p:cNvPr id="11" name="TextBox 10"/>
            <p:cNvSpPr txBox="1"/>
            <p:nvPr/>
          </p:nvSpPr>
          <p:spPr>
            <a:xfrm rot="389497">
              <a:off x="7611897" y="3279893"/>
              <a:ext cx="431563" cy="307777"/>
            </a:xfrm>
            <a:prstGeom prst="rect">
              <a:avLst/>
            </a:prstGeom>
            <a:noFill/>
          </p:spPr>
          <p:txBody>
            <a:bodyPr wrap="square" rtlCol="0">
              <a:spAutoFit/>
            </a:bodyPr>
            <a:lstStyle/>
            <a:p>
              <a:pPr algn="ctr"/>
              <a:r>
                <a:rPr lang="en-US" sz="1400"/>
                <a:t>35</a:t>
              </a:r>
              <a:endParaRPr lang="en-US" sz="1400" b="1" dirty="0"/>
            </a:p>
          </p:txBody>
        </p:sp>
        <p:sp>
          <p:nvSpPr>
            <p:cNvPr id="12" name="TextBox 11"/>
            <p:cNvSpPr txBox="1"/>
            <p:nvPr/>
          </p:nvSpPr>
          <p:spPr>
            <a:xfrm rot="560355">
              <a:off x="5434552" y="3312651"/>
              <a:ext cx="791033" cy="1323439"/>
            </a:xfrm>
            <a:prstGeom prst="rect">
              <a:avLst/>
            </a:prstGeom>
            <a:noFill/>
          </p:spPr>
          <p:txBody>
            <a:bodyPr wrap="square" rtlCol="0">
              <a:spAutoFit/>
            </a:bodyPr>
            <a:lstStyle/>
            <a:p>
              <a:pPr algn="ctr"/>
              <a:r>
                <a:rPr lang="en-US" sz="1600" dirty="0"/>
                <a:t>words words words words words!</a:t>
              </a:r>
              <a:endParaRPr lang="en-US" sz="1600" b="1" dirty="0"/>
            </a:p>
          </p:txBody>
        </p:sp>
        <p:sp>
          <p:nvSpPr>
            <p:cNvPr id="13" name="TextBox 12"/>
            <p:cNvSpPr txBox="1"/>
            <p:nvPr/>
          </p:nvSpPr>
          <p:spPr>
            <a:xfrm rot="560355">
              <a:off x="6844486" y="3441681"/>
              <a:ext cx="791033" cy="1323439"/>
            </a:xfrm>
            <a:prstGeom prst="rect">
              <a:avLst/>
            </a:prstGeom>
            <a:noFill/>
          </p:spPr>
          <p:txBody>
            <a:bodyPr wrap="square" rtlCol="0">
              <a:spAutoFit/>
            </a:bodyPr>
            <a:lstStyle/>
            <a:p>
              <a:pPr algn="ctr"/>
              <a:r>
                <a:rPr lang="en-US" sz="1600" dirty="0"/>
                <a:t>words words words words words!</a:t>
              </a:r>
              <a:endParaRPr lang="en-US" sz="1600" b="1" dirty="0"/>
            </a:p>
          </p:txBody>
        </p:sp>
      </p:grpSp>
    </p:spTree>
    <p:extLst>
      <p:ext uri="{BB962C8B-B14F-4D97-AF65-F5344CB8AC3E}">
        <p14:creationId xmlns:p14="http://schemas.microsoft.com/office/powerpoint/2010/main" val="17167022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a:t>
            </a:r>
            <a:r>
              <a:rPr lang="en-US" i="1" dirty="0"/>
              <a:t>in</a:t>
            </a:r>
            <a:r>
              <a:rPr lang="en-US" dirty="0"/>
              <a:t> a file?</a:t>
            </a:r>
          </a:p>
        </p:txBody>
      </p:sp>
      <p:sp>
        <p:nvSpPr>
          <p:cNvPr id="3" name="Content Placeholder 2"/>
          <p:cNvSpPr>
            <a:spLocks noGrp="1"/>
          </p:cNvSpPr>
          <p:nvPr>
            <p:ph idx="1"/>
          </p:nvPr>
        </p:nvSpPr>
        <p:spPr>
          <a:xfrm>
            <a:off x="152400" y="495301"/>
            <a:ext cx="8991600" cy="838199"/>
          </a:xfrm>
        </p:spPr>
        <p:txBody>
          <a:bodyPr/>
          <a:lstStyle/>
          <a:p>
            <a:r>
              <a:rPr lang="en-US" dirty="0"/>
              <a:t>the meaning of the data in a file is </a:t>
            </a:r>
            <a:r>
              <a:rPr lang="en-US" i="1" dirty="0"/>
              <a:t>up to you.</a:t>
            </a:r>
          </a:p>
          <a:p>
            <a:r>
              <a:rPr lang="en-US" dirty="0"/>
              <a:t>a </a:t>
            </a:r>
            <a:r>
              <a:rPr lang="en-US" b="1" dirty="0"/>
              <a:t>file format</a:t>
            </a:r>
            <a:r>
              <a:rPr lang="en-US" dirty="0"/>
              <a:t> defines the structure and meaning of data in the file.</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14</a:t>
            </a:fld>
            <a:endParaRPr lang="en-US"/>
          </a:p>
        </p:txBody>
      </p:sp>
      <p:sp>
        <p:nvSpPr>
          <p:cNvPr id="6" name="TextBox 5"/>
          <p:cNvSpPr txBox="1"/>
          <p:nvPr/>
        </p:nvSpPr>
        <p:spPr>
          <a:xfrm>
            <a:off x="759542" y="1308215"/>
            <a:ext cx="7393858" cy="430887"/>
          </a:xfrm>
          <a:prstGeom prst="rect">
            <a:avLst/>
          </a:prstGeom>
          <a:noFill/>
        </p:spPr>
        <p:txBody>
          <a:bodyPr wrap="square" rtlCol="0">
            <a:spAutoFit/>
          </a:bodyPr>
          <a:lstStyle/>
          <a:p>
            <a:pPr algn="ctr"/>
            <a:r>
              <a:rPr lang="en-US" sz="2200" b="1" i="1" dirty="0"/>
              <a:t>all</a:t>
            </a:r>
            <a:r>
              <a:rPr lang="en-US" sz="2200" dirty="0"/>
              <a:t> files are sequences of 0s and 1s, grouped into </a:t>
            </a:r>
            <a:r>
              <a:rPr lang="en-US" sz="2200" b="1" dirty="0"/>
              <a:t>bytes</a:t>
            </a:r>
            <a:r>
              <a:rPr lang="en-US" sz="2200" dirty="0"/>
              <a:t>.</a:t>
            </a:r>
            <a:endParaRPr lang="en-US" sz="2200" i="1" dirty="0"/>
          </a:p>
        </p:txBody>
      </p:sp>
      <p:grpSp>
        <p:nvGrpSpPr>
          <p:cNvPr id="11" name="Group 10"/>
          <p:cNvGrpSpPr/>
          <p:nvPr/>
        </p:nvGrpSpPr>
        <p:grpSpPr>
          <a:xfrm>
            <a:off x="152400" y="2201673"/>
            <a:ext cx="1828800" cy="2720411"/>
            <a:chOff x="381000" y="2270689"/>
            <a:chExt cx="1828800" cy="2720411"/>
          </a:xfrm>
        </p:grpSpPr>
        <p:sp>
          <p:nvSpPr>
            <p:cNvPr id="8" name="Document 7"/>
            <p:cNvSpPr/>
            <p:nvPr/>
          </p:nvSpPr>
          <p:spPr>
            <a:xfrm>
              <a:off x="381000" y="2781300"/>
              <a:ext cx="1828800" cy="2209800"/>
            </a:xfrm>
            <a:prstGeom prst="flowChartDocument">
              <a:avLst/>
            </a:prstGeom>
            <a:solidFill>
              <a:srgbClr val="FDF1DA"/>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latin typeface="Consolas" charset="0"/>
                  <a:ea typeface="Consolas" charset="0"/>
                  <a:cs typeface="Consolas" charset="0"/>
                </a:rPr>
                <a:t>public class A { public static void main(String[] </a:t>
              </a:r>
              <a:r>
                <a:rPr lang="en-US" sz="1100" dirty="0" err="1">
                  <a:solidFill>
                    <a:schemeClr val="tx1"/>
                  </a:solidFill>
                  <a:latin typeface="Consolas" charset="0"/>
                  <a:ea typeface="Consolas" charset="0"/>
                  <a:cs typeface="Consolas" charset="0"/>
                </a:rPr>
                <a:t>args</a:t>
              </a:r>
              <a:r>
                <a:rPr lang="en-US" sz="1100" dirty="0">
                  <a:solidFill>
                    <a:schemeClr val="tx1"/>
                  </a:solidFill>
                  <a:latin typeface="Consolas" charset="0"/>
                  <a:ea typeface="Consolas" charset="0"/>
                  <a:cs typeface="Consolas" charset="0"/>
                </a:rPr>
                <a:t>) { </a:t>
              </a:r>
              <a:r>
                <a:rPr lang="en-US" sz="1100" dirty="0" err="1">
                  <a:solidFill>
                    <a:schemeClr val="tx1"/>
                  </a:solidFill>
                  <a:latin typeface="Consolas" charset="0"/>
                  <a:ea typeface="Consolas" charset="0"/>
                  <a:cs typeface="Consolas" charset="0"/>
                </a:rPr>
                <a:t>System.out.println</a:t>
              </a:r>
              <a:r>
                <a:rPr lang="en-US" sz="1100" dirty="0">
                  <a:solidFill>
                    <a:schemeClr val="tx1"/>
                  </a:solidFill>
                  <a:latin typeface="Consolas" charset="0"/>
                  <a:ea typeface="Consolas" charset="0"/>
                  <a:cs typeface="Consolas" charset="0"/>
                </a:rPr>
                <a:t>("hello world"); } }</a:t>
              </a:r>
            </a:p>
          </p:txBody>
        </p:sp>
        <p:sp>
          <p:nvSpPr>
            <p:cNvPr id="9" name="TextBox 8"/>
            <p:cNvSpPr txBox="1"/>
            <p:nvPr/>
          </p:nvSpPr>
          <p:spPr>
            <a:xfrm flipH="1">
              <a:off x="646471" y="2270689"/>
              <a:ext cx="1295400" cy="430887"/>
            </a:xfrm>
            <a:prstGeom prst="rect">
              <a:avLst/>
            </a:prstGeom>
            <a:noFill/>
          </p:spPr>
          <p:txBody>
            <a:bodyPr wrap="square" rtlCol="0">
              <a:spAutoFit/>
            </a:bodyPr>
            <a:lstStyle/>
            <a:p>
              <a:pPr algn="ctr"/>
              <a:r>
                <a:rPr lang="en-US" sz="2200" b="1" dirty="0" err="1"/>
                <a:t>A.java</a:t>
              </a:r>
              <a:endParaRPr lang="en-US" sz="2200" b="1" dirty="0"/>
            </a:p>
          </p:txBody>
        </p:sp>
      </p:grpSp>
      <p:sp>
        <p:nvSpPr>
          <p:cNvPr id="12" name="TextBox 11"/>
          <p:cNvSpPr txBox="1"/>
          <p:nvPr/>
        </p:nvSpPr>
        <p:spPr>
          <a:xfrm>
            <a:off x="1981200" y="1818826"/>
            <a:ext cx="2971800" cy="1754326"/>
          </a:xfrm>
          <a:prstGeom prst="rect">
            <a:avLst/>
          </a:prstGeom>
          <a:noFill/>
        </p:spPr>
        <p:txBody>
          <a:bodyPr wrap="square" rtlCol="0">
            <a:spAutoFit/>
          </a:bodyPr>
          <a:lstStyle/>
          <a:p>
            <a:pPr algn="ctr"/>
            <a:r>
              <a:rPr lang="en-US" sz="2200" b="1" dirty="0"/>
              <a:t>Text files</a:t>
            </a:r>
            <a:r>
              <a:rPr lang="en-US" sz="2200" dirty="0"/>
              <a:t> are like a big string. They hold text and nothing else. </a:t>
            </a:r>
            <a:r>
              <a:rPr lang="en-US" sz="1400" dirty="0"/>
              <a:t>(or rather, they hold a sequence of bytes meant to be interpreted as encoded characters)</a:t>
            </a:r>
            <a:endParaRPr lang="en-US" sz="2200" b="1" dirty="0"/>
          </a:p>
        </p:txBody>
      </p:sp>
      <p:sp>
        <p:nvSpPr>
          <p:cNvPr id="13" name="TextBox 12"/>
          <p:cNvSpPr txBox="1"/>
          <p:nvPr/>
        </p:nvSpPr>
        <p:spPr>
          <a:xfrm>
            <a:off x="2200519" y="4077584"/>
            <a:ext cx="3505200" cy="769441"/>
          </a:xfrm>
          <a:prstGeom prst="rect">
            <a:avLst/>
          </a:prstGeom>
          <a:noFill/>
        </p:spPr>
        <p:txBody>
          <a:bodyPr wrap="square" rtlCol="0">
            <a:spAutoFit/>
          </a:bodyPr>
          <a:lstStyle/>
          <a:p>
            <a:pPr algn="ctr"/>
            <a:r>
              <a:rPr lang="en-US" sz="2200" b="1" dirty="0"/>
              <a:t>Binary files</a:t>
            </a:r>
            <a:r>
              <a:rPr lang="en-US" sz="2200" dirty="0"/>
              <a:t> are</a:t>
            </a:r>
            <a:r>
              <a:rPr lang="mr-IN" sz="2200" dirty="0"/>
              <a:t>…</a:t>
            </a:r>
            <a:r>
              <a:rPr lang="en-US" sz="2200" dirty="0"/>
              <a:t> pretty much everything else.</a:t>
            </a:r>
            <a:endParaRPr lang="en-US" sz="2200" b="1" dirty="0"/>
          </a:p>
        </p:txBody>
      </p:sp>
      <p:pic>
        <p:nvPicPr>
          <p:cNvPr id="1026" name="Picture 2" descr="mage result for jpeg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58667">
            <a:off x="6968349" y="1943263"/>
            <a:ext cx="16002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tp://icons.iconarchive.com/icons/pelfusion/flat-file-type/512/dll-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304486">
            <a:off x="5543326" y="3101039"/>
            <a:ext cx="1714949" cy="171494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tp://icons.iconarchive.com/icons/pelfusion/flat-file-type/512/ppt-ico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697825">
            <a:off x="5596559" y="1935342"/>
            <a:ext cx="1366193" cy="136619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tp://icons.iconarchive.com/icons/pelfusion/flat-file-type/512/7z-icon.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724856">
            <a:off x="7147045" y="3587327"/>
            <a:ext cx="1638300"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184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File extensions are not magical</a:t>
            </a:r>
          </a:p>
        </p:txBody>
      </p:sp>
      <p:sp>
        <p:nvSpPr>
          <p:cNvPr id="3" name="Content Placeholder 2"/>
          <p:cNvSpPr>
            <a:spLocks noGrp="1"/>
          </p:cNvSpPr>
          <p:nvPr>
            <p:ph idx="1"/>
          </p:nvPr>
        </p:nvSpPr>
        <p:spPr>
          <a:xfrm>
            <a:off x="152400" y="495301"/>
            <a:ext cx="8991600" cy="1219199"/>
          </a:xfrm>
        </p:spPr>
        <p:txBody>
          <a:bodyPr/>
          <a:lstStyle/>
          <a:p>
            <a:r>
              <a:rPr lang="en-US" b="1" i="1" dirty="0">
                <a:solidFill>
                  <a:srgbClr val="FF0000"/>
                </a:solidFill>
              </a:rPr>
              <a:t>BY THE WAY, ENABLE FILE EXTENSION DISPLAY IN YOUR OS</a:t>
            </a:r>
          </a:p>
          <a:p>
            <a:r>
              <a:rPr lang="en-US" dirty="0"/>
              <a:t>a file's </a:t>
            </a:r>
            <a:r>
              <a:rPr lang="en-US" b="1" dirty="0"/>
              <a:t>extension</a:t>
            </a:r>
            <a:r>
              <a:rPr lang="en-US" dirty="0"/>
              <a:t> is just part of its name.</a:t>
            </a:r>
          </a:p>
          <a:p>
            <a:r>
              <a:rPr lang="en-US" dirty="0"/>
              <a:t>it has </a:t>
            </a:r>
            <a:r>
              <a:rPr lang="en-US" i="1" dirty="0"/>
              <a:t>no effect </a:t>
            </a:r>
            <a:r>
              <a:rPr lang="en-US" dirty="0"/>
              <a:t>on its contents.</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15</a:t>
            </a:fld>
            <a:endParaRPr lang="en-US"/>
          </a:p>
        </p:txBody>
      </p:sp>
      <p:grpSp>
        <p:nvGrpSpPr>
          <p:cNvPr id="8" name="Group 7"/>
          <p:cNvGrpSpPr/>
          <p:nvPr/>
        </p:nvGrpSpPr>
        <p:grpSpPr>
          <a:xfrm>
            <a:off x="1219200" y="2004442"/>
            <a:ext cx="1807995" cy="1962953"/>
            <a:chOff x="761046" y="2004442"/>
            <a:chExt cx="1807995" cy="1962953"/>
          </a:xfrm>
        </p:grpSpPr>
        <p:pic>
          <p:nvPicPr>
            <p:cNvPr id="6" name="Picture 4" descr="ttp://icons.iconarchive.com/icons/pelfusion/flat-file-type/512/dll-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004442"/>
              <a:ext cx="1501288" cy="15012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61046" y="3505730"/>
              <a:ext cx="1807995" cy="461665"/>
            </a:xfrm>
            <a:prstGeom prst="rect">
              <a:avLst/>
            </a:prstGeom>
            <a:noFill/>
          </p:spPr>
          <p:txBody>
            <a:bodyPr wrap="none" rtlCol="0">
              <a:spAutoFit/>
            </a:bodyPr>
            <a:lstStyle/>
            <a:p>
              <a:r>
                <a:rPr lang="en-US" sz="2400" b="1" dirty="0" err="1"/>
                <a:t>winsock.dll</a:t>
              </a:r>
              <a:endParaRPr lang="en-US" sz="2400" b="1" dirty="0"/>
            </a:p>
          </p:txBody>
        </p:sp>
      </p:grpSp>
      <p:grpSp>
        <p:nvGrpSpPr>
          <p:cNvPr id="13" name="Group 12"/>
          <p:cNvGrpSpPr/>
          <p:nvPr/>
        </p:nvGrpSpPr>
        <p:grpSpPr>
          <a:xfrm>
            <a:off x="5716013" y="2004442"/>
            <a:ext cx="2116926" cy="1962953"/>
            <a:chOff x="4548181" y="2004442"/>
            <a:chExt cx="2116926" cy="1962953"/>
          </a:xfrm>
        </p:grpSpPr>
        <p:grpSp>
          <p:nvGrpSpPr>
            <p:cNvPr id="9" name="Group 8"/>
            <p:cNvGrpSpPr/>
            <p:nvPr/>
          </p:nvGrpSpPr>
          <p:grpSpPr>
            <a:xfrm>
              <a:off x="4548181" y="2004442"/>
              <a:ext cx="2116926" cy="1962953"/>
              <a:chOff x="673907" y="2004442"/>
              <a:chExt cx="2116926" cy="1962953"/>
            </a:xfrm>
          </p:grpSpPr>
          <p:pic>
            <p:nvPicPr>
              <p:cNvPr id="10" name="Picture 4" descr="ttp://icons.iconarchive.com/icons/pelfusion/flat-file-type/512/dll-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004442"/>
                <a:ext cx="1501288" cy="150128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73907" y="3505730"/>
                <a:ext cx="2116926" cy="461665"/>
              </a:xfrm>
              <a:prstGeom prst="rect">
                <a:avLst/>
              </a:prstGeom>
              <a:noFill/>
            </p:spPr>
            <p:txBody>
              <a:bodyPr wrap="none" rtlCol="0">
                <a:spAutoFit/>
              </a:bodyPr>
              <a:lstStyle/>
              <a:p>
                <a:pPr algn="ctr"/>
                <a:r>
                  <a:rPr lang="en-US" sz="2400" b="1" dirty="0" err="1"/>
                  <a:t>winsock.pptx</a:t>
                </a:r>
                <a:endParaRPr lang="en-US" sz="2400" b="1" dirty="0"/>
              </a:p>
            </p:txBody>
          </p:sp>
        </p:grpSp>
        <p:pic>
          <p:nvPicPr>
            <p:cNvPr id="12" name="Picture 6" descr="ttp://icons.iconarchive.com/icons/pelfusion/flat-file-type/512/ppt-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687734">
              <a:off x="4623368" y="2132009"/>
              <a:ext cx="1122652" cy="1122652"/>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Right Arrow 13"/>
          <p:cNvSpPr/>
          <p:nvPr/>
        </p:nvSpPr>
        <p:spPr>
          <a:xfrm>
            <a:off x="3429000" y="2400300"/>
            <a:ext cx="2057400" cy="762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rename!</a:t>
            </a:r>
          </a:p>
        </p:txBody>
      </p:sp>
      <p:sp>
        <p:nvSpPr>
          <p:cNvPr id="15" name="TextBox 14"/>
          <p:cNvSpPr txBox="1"/>
          <p:nvPr/>
        </p:nvSpPr>
        <p:spPr>
          <a:xfrm>
            <a:off x="2852597" y="1960721"/>
            <a:ext cx="2971800" cy="430887"/>
          </a:xfrm>
          <a:prstGeom prst="rect">
            <a:avLst/>
          </a:prstGeom>
          <a:noFill/>
        </p:spPr>
        <p:txBody>
          <a:bodyPr wrap="square" rtlCol="0">
            <a:spAutoFit/>
          </a:bodyPr>
          <a:lstStyle/>
          <a:p>
            <a:pPr algn="ctr"/>
            <a:r>
              <a:rPr lang="en-US" sz="2200" dirty="0"/>
              <a:t>if I rename this file</a:t>
            </a:r>
            <a:r>
              <a:rPr lang="mr-IN" sz="2200" dirty="0"/>
              <a:t>…</a:t>
            </a:r>
            <a:endParaRPr lang="en-US" sz="2200" dirty="0"/>
          </a:p>
        </p:txBody>
      </p:sp>
      <p:sp>
        <p:nvSpPr>
          <p:cNvPr id="16" name="TextBox 15"/>
          <p:cNvSpPr txBox="1"/>
          <p:nvPr/>
        </p:nvSpPr>
        <p:spPr>
          <a:xfrm>
            <a:off x="762000" y="4077760"/>
            <a:ext cx="7494134" cy="769441"/>
          </a:xfrm>
          <a:prstGeom prst="rect">
            <a:avLst/>
          </a:prstGeom>
          <a:noFill/>
        </p:spPr>
        <p:txBody>
          <a:bodyPr wrap="square" rtlCol="0">
            <a:spAutoFit/>
          </a:bodyPr>
          <a:lstStyle/>
          <a:p>
            <a:pPr algn="ctr"/>
            <a:r>
              <a:rPr lang="en-US" sz="2200" dirty="0"/>
              <a:t>well, it might be </a:t>
            </a:r>
            <a:r>
              <a:rPr lang="en-US" sz="2200" i="1" dirty="0"/>
              <a:t>named</a:t>
            </a:r>
            <a:r>
              <a:rPr lang="en-US" sz="2200" dirty="0"/>
              <a:t> like a </a:t>
            </a:r>
            <a:r>
              <a:rPr lang="en-US" sz="2200" dirty="0" err="1"/>
              <a:t>powerpoint</a:t>
            </a:r>
            <a:r>
              <a:rPr lang="en-US" sz="2200" dirty="0"/>
              <a:t> file, but it definitely </a:t>
            </a:r>
            <a:r>
              <a:rPr lang="en-US" sz="2200" i="1" dirty="0"/>
              <a:t>is not one.</a:t>
            </a:r>
            <a:r>
              <a:rPr lang="en-US" sz="2200" dirty="0"/>
              <a:t> the contents are unchanged.</a:t>
            </a:r>
          </a:p>
        </p:txBody>
      </p:sp>
    </p:spTree>
    <p:extLst>
      <p:ext uri="{BB962C8B-B14F-4D97-AF65-F5344CB8AC3E}">
        <p14:creationId xmlns:p14="http://schemas.microsoft.com/office/powerpoint/2010/main" val="736644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and closing files in C</a:t>
            </a:r>
          </a:p>
        </p:txBody>
      </p:sp>
      <p:sp>
        <p:nvSpPr>
          <p:cNvPr id="3" name="Content Placeholder 2"/>
          <p:cNvSpPr>
            <a:spLocks noGrp="1"/>
          </p:cNvSpPr>
          <p:nvPr>
            <p:ph idx="1"/>
          </p:nvPr>
        </p:nvSpPr>
        <p:spPr/>
        <p:txBody>
          <a:bodyPr/>
          <a:lstStyle/>
          <a:p>
            <a:r>
              <a:rPr lang="en-US" dirty="0"/>
              <a:t>you open files like this (all this is in </a:t>
            </a:r>
            <a:r>
              <a:rPr lang="en-US" b="1" dirty="0" err="1">
                <a:latin typeface="Consolas" charset="0"/>
                <a:ea typeface="Consolas" charset="0"/>
                <a:cs typeface="Consolas" charset="0"/>
              </a:rPr>
              <a:t>stdio.h</a:t>
            </a:r>
            <a:r>
              <a:rPr lang="en-US" dirty="0"/>
              <a:t>):</a:t>
            </a:r>
          </a:p>
          <a:p>
            <a:pPr marL="0" indent="0">
              <a:buNone/>
            </a:pPr>
            <a:r>
              <a:rPr lang="en-US" sz="2800" b="1" dirty="0">
                <a:latin typeface="Consolas" charset="0"/>
                <a:ea typeface="Consolas" charset="0"/>
                <a:cs typeface="Consolas" charset="0"/>
              </a:rPr>
              <a:t>	FILE* f = </a:t>
            </a:r>
            <a:r>
              <a:rPr lang="en-US" sz="2800" b="1" dirty="0" err="1">
                <a:latin typeface="Consolas" charset="0"/>
                <a:ea typeface="Consolas" charset="0"/>
                <a:cs typeface="Consolas" charset="0"/>
              </a:rPr>
              <a:t>fopen</a:t>
            </a:r>
            <a:r>
              <a:rPr lang="en-US" sz="2800" b="1" dirty="0">
                <a:latin typeface="Consolas" charset="0"/>
                <a:ea typeface="Consolas" charset="0"/>
                <a:cs typeface="Consolas" charset="0"/>
              </a:rPr>
              <a:t>(name, mode);</a:t>
            </a:r>
          </a:p>
          <a:p>
            <a:pPr lvl="1"/>
            <a:r>
              <a:rPr lang="en-US" b="1" dirty="0"/>
              <a:t>name </a:t>
            </a:r>
            <a:r>
              <a:rPr lang="en-US" dirty="0"/>
              <a:t>is the name of the file</a:t>
            </a:r>
          </a:p>
          <a:p>
            <a:pPr lvl="1"/>
            <a:r>
              <a:rPr lang="en-US" b="1" dirty="0"/>
              <a:t>mode</a:t>
            </a:r>
            <a:r>
              <a:rPr lang="en-US" dirty="0"/>
              <a:t> is a string, and must be one of the following:</a:t>
            </a:r>
          </a:p>
          <a:p>
            <a:pPr lvl="2"/>
            <a:r>
              <a:rPr lang="en-US" b="1" dirty="0">
                <a:solidFill>
                  <a:schemeClr val="accent6">
                    <a:lumMod val="75000"/>
                  </a:schemeClr>
                </a:solidFill>
                <a:latin typeface="Consolas" panose="020B0609020204030204" pitchFamily="49" charset="0"/>
                <a:cs typeface="Consolas" panose="020B0609020204030204" pitchFamily="49" charset="0"/>
              </a:rPr>
              <a:t>"r"</a:t>
            </a:r>
            <a:r>
              <a:rPr lang="en-US" b="1" dirty="0"/>
              <a:t>, </a:t>
            </a:r>
            <a:r>
              <a:rPr lang="en-US" b="1" dirty="0">
                <a:solidFill>
                  <a:schemeClr val="accent6">
                    <a:lumMod val="75000"/>
                  </a:schemeClr>
                </a:solidFill>
                <a:latin typeface="Consolas" panose="020B0609020204030204" pitchFamily="49" charset="0"/>
                <a:cs typeface="Consolas" panose="020B0609020204030204" pitchFamily="49" charset="0"/>
              </a:rPr>
              <a:t>"w"</a:t>
            </a:r>
            <a:r>
              <a:rPr lang="en-US" b="1" dirty="0"/>
              <a:t> </a:t>
            </a:r>
            <a:r>
              <a:rPr lang="en-US" dirty="0"/>
              <a:t>for reading </a:t>
            </a:r>
            <a:r>
              <a:rPr lang="en-US" i="1" dirty="0"/>
              <a:t>or</a:t>
            </a:r>
            <a:r>
              <a:rPr lang="en-US" dirty="0"/>
              <a:t> writing </a:t>
            </a:r>
            <a:r>
              <a:rPr lang="en-US" b="1" dirty="0"/>
              <a:t>text files</a:t>
            </a:r>
            <a:endParaRPr lang="en-US" dirty="0"/>
          </a:p>
          <a:p>
            <a:pPr lvl="2"/>
            <a:r>
              <a:rPr lang="en-US" b="1" dirty="0">
                <a:solidFill>
                  <a:schemeClr val="accent6">
                    <a:lumMod val="75000"/>
                  </a:schemeClr>
                </a:solidFill>
                <a:latin typeface="Consolas" panose="020B0609020204030204" pitchFamily="49" charset="0"/>
                <a:cs typeface="Consolas" panose="020B0609020204030204" pitchFamily="49" charset="0"/>
              </a:rPr>
              <a:t>"</a:t>
            </a:r>
            <a:r>
              <a:rPr lang="en-US" b="1" dirty="0" err="1">
                <a:solidFill>
                  <a:schemeClr val="accent6">
                    <a:lumMod val="75000"/>
                  </a:schemeClr>
                </a:solidFill>
                <a:latin typeface="Consolas" panose="020B0609020204030204" pitchFamily="49" charset="0"/>
                <a:cs typeface="Consolas" panose="020B0609020204030204" pitchFamily="49" charset="0"/>
              </a:rPr>
              <a:t>rb</a:t>
            </a:r>
            <a:r>
              <a:rPr lang="en-US" b="1" dirty="0">
                <a:solidFill>
                  <a:schemeClr val="accent6">
                    <a:lumMod val="75000"/>
                  </a:schemeClr>
                </a:solidFill>
                <a:latin typeface="Consolas" panose="020B0609020204030204" pitchFamily="49" charset="0"/>
                <a:cs typeface="Consolas" panose="020B0609020204030204" pitchFamily="49" charset="0"/>
              </a:rPr>
              <a:t>"</a:t>
            </a:r>
            <a:r>
              <a:rPr lang="en-US" b="1" dirty="0"/>
              <a:t>, </a:t>
            </a:r>
            <a:r>
              <a:rPr lang="en-US" b="1" dirty="0">
                <a:solidFill>
                  <a:schemeClr val="accent6">
                    <a:lumMod val="75000"/>
                  </a:schemeClr>
                </a:solidFill>
                <a:latin typeface="Consolas" panose="020B0609020204030204" pitchFamily="49" charset="0"/>
                <a:cs typeface="Consolas" panose="020B0609020204030204" pitchFamily="49" charset="0"/>
              </a:rPr>
              <a:t>"</a:t>
            </a:r>
            <a:r>
              <a:rPr lang="en-US" b="1" dirty="0" err="1">
                <a:solidFill>
                  <a:schemeClr val="accent6">
                    <a:lumMod val="75000"/>
                  </a:schemeClr>
                </a:solidFill>
                <a:latin typeface="Consolas" panose="020B0609020204030204" pitchFamily="49" charset="0"/>
                <a:cs typeface="Consolas" panose="020B0609020204030204" pitchFamily="49" charset="0"/>
              </a:rPr>
              <a:t>wb</a:t>
            </a:r>
            <a:r>
              <a:rPr lang="en-US" b="1" dirty="0">
                <a:solidFill>
                  <a:schemeClr val="accent6">
                    <a:lumMod val="75000"/>
                  </a:schemeClr>
                </a:solidFill>
                <a:latin typeface="Consolas" panose="020B0609020204030204" pitchFamily="49" charset="0"/>
                <a:cs typeface="Consolas" panose="020B0609020204030204" pitchFamily="49" charset="0"/>
              </a:rPr>
              <a:t>"</a:t>
            </a:r>
            <a:r>
              <a:rPr lang="en-US" b="1" dirty="0"/>
              <a:t> </a:t>
            </a:r>
            <a:r>
              <a:rPr lang="en-US" dirty="0"/>
              <a:t>for reading </a:t>
            </a:r>
            <a:r>
              <a:rPr lang="en-US" i="1" dirty="0"/>
              <a:t>or</a:t>
            </a:r>
            <a:r>
              <a:rPr lang="en-US" dirty="0"/>
              <a:t> writing </a:t>
            </a:r>
            <a:r>
              <a:rPr lang="en-US" b="1" dirty="0"/>
              <a:t>binary files</a:t>
            </a:r>
          </a:p>
          <a:p>
            <a:pPr lvl="2"/>
            <a:r>
              <a:rPr lang="en-US" b="1" dirty="0">
                <a:solidFill>
                  <a:schemeClr val="accent6">
                    <a:lumMod val="75000"/>
                  </a:schemeClr>
                </a:solidFill>
                <a:latin typeface="Consolas" panose="020B0609020204030204" pitchFamily="49" charset="0"/>
                <a:cs typeface="Consolas" panose="020B0609020204030204" pitchFamily="49" charset="0"/>
              </a:rPr>
              <a:t>"r+"</a:t>
            </a:r>
            <a:r>
              <a:rPr lang="en-US" b="1" dirty="0"/>
              <a:t>, </a:t>
            </a:r>
            <a:r>
              <a:rPr lang="en-US" b="1" dirty="0">
                <a:solidFill>
                  <a:schemeClr val="accent6">
                    <a:lumMod val="75000"/>
                  </a:schemeClr>
                </a:solidFill>
                <a:latin typeface="Consolas" panose="020B0609020204030204" pitchFamily="49" charset="0"/>
                <a:cs typeface="Consolas" panose="020B0609020204030204" pitchFamily="49" charset="0"/>
              </a:rPr>
              <a:t>"</a:t>
            </a:r>
            <a:r>
              <a:rPr lang="en-US" b="1" dirty="0" err="1">
                <a:solidFill>
                  <a:schemeClr val="accent6">
                    <a:lumMod val="75000"/>
                  </a:schemeClr>
                </a:solidFill>
                <a:latin typeface="Consolas" panose="020B0609020204030204" pitchFamily="49" charset="0"/>
                <a:cs typeface="Consolas" panose="020B0609020204030204" pitchFamily="49" charset="0"/>
              </a:rPr>
              <a:t>rb</a:t>
            </a:r>
            <a:r>
              <a:rPr lang="en-US" b="1" dirty="0">
                <a:solidFill>
                  <a:schemeClr val="accent6">
                    <a:lumMod val="75000"/>
                  </a:schemeClr>
                </a:solidFill>
                <a:latin typeface="Consolas" panose="020B0609020204030204" pitchFamily="49" charset="0"/>
                <a:cs typeface="Consolas" panose="020B0609020204030204" pitchFamily="49" charset="0"/>
              </a:rPr>
              <a:t>+"</a:t>
            </a:r>
            <a:r>
              <a:rPr lang="en-US" b="1" dirty="0"/>
              <a:t> </a:t>
            </a:r>
            <a:r>
              <a:rPr lang="en-US" dirty="0"/>
              <a:t>for reading </a:t>
            </a:r>
            <a:r>
              <a:rPr lang="en-US" b="1" dirty="0"/>
              <a:t>AND</a:t>
            </a:r>
            <a:r>
              <a:rPr lang="en-US" dirty="0"/>
              <a:t> writing text or binary files at the same time</a:t>
            </a:r>
          </a:p>
          <a:p>
            <a:r>
              <a:rPr lang="en-US" dirty="0"/>
              <a:t>close them like this:</a:t>
            </a:r>
          </a:p>
          <a:p>
            <a:pPr marL="0" indent="0">
              <a:buNone/>
            </a:pP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fclose</a:t>
            </a:r>
            <a:r>
              <a:rPr lang="en-US" sz="2800" b="1" dirty="0">
                <a:latin typeface="Consolas" charset="0"/>
                <a:ea typeface="Consolas" charset="0"/>
                <a:cs typeface="Consolas" charset="0"/>
              </a:rPr>
              <a:t>(f);</a:t>
            </a:r>
          </a:p>
          <a:p>
            <a:r>
              <a:rPr lang="en-US" b="1" dirty="0">
                <a:solidFill>
                  <a:srgbClr val="FF0000"/>
                </a:solidFill>
              </a:rPr>
              <a:t>don’t forget to close them!</a:t>
            </a:r>
          </a:p>
          <a:p>
            <a:pPr lvl="1"/>
            <a:r>
              <a:rPr lang="en-US" dirty="0"/>
              <a:t>if you don't close them after changing them, </a:t>
            </a:r>
            <a:r>
              <a:rPr lang="en-US" b="1" dirty="0">
                <a:solidFill>
                  <a:srgbClr val="FF0000"/>
                </a:solidFill>
              </a:rPr>
              <a:t>your changes may or may not actually end up in the file.</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16</a:t>
            </a:fld>
            <a:endParaRPr lang="en-US"/>
          </a:p>
        </p:txBody>
      </p:sp>
    </p:spTree>
    <p:extLst>
      <p:ext uri="{BB962C8B-B14F-4D97-AF65-F5344CB8AC3E}">
        <p14:creationId xmlns:p14="http://schemas.microsoft.com/office/powerpoint/2010/main" val="117143090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a:t>
            </a:r>
            <a:r>
              <a:rPr lang="en-US" dirty="0">
                <a:latin typeface="Consolas" panose="020B0609020204030204" pitchFamily="49" charset="0"/>
                <a:cs typeface="Consolas" panose="020B0609020204030204" pitchFamily="49" charset="0"/>
              </a:rPr>
              <a:t>FILE*</a:t>
            </a:r>
            <a:r>
              <a:rPr lang="en-US" dirty="0"/>
              <a:t> exactly?</a:t>
            </a:r>
          </a:p>
        </p:txBody>
      </p:sp>
      <p:sp>
        <p:nvSpPr>
          <p:cNvPr id="3" name="Content Placeholder 2"/>
          <p:cNvSpPr>
            <a:spLocks noGrp="1"/>
          </p:cNvSpPr>
          <p:nvPr>
            <p:ph idx="1"/>
          </p:nvPr>
        </p:nvSpPr>
        <p:spPr/>
        <p:txBody>
          <a:bodyPr/>
          <a:lstStyle/>
          <a:p>
            <a:r>
              <a:rPr lang="en-US" dirty="0"/>
              <a:t>it is </a:t>
            </a:r>
            <a:r>
              <a:rPr lang="en-US" b="1" i="1" u="sng" dirty="0">
                <a:solidFill>
                  <a:srgbClr val="FF0000"/>
                </a:solidFill>
              </a:rPr>
              <a:t>not a pointer to the data in the file</a:t>
            </a:r>
          </a:p>
          <a:p>
            <a:pPr lvl="1"/>
            <a:r>
              <a:rPr lang="en-US" dirty="0"/>
              <a:t>so you can’t do:</a:t>
            </a:r>
          </a:p>
          <a:p>
            <a:pPr marL="258605" lvl="1" indent="0">
              <a:buNone/>
            </a:pPr>
            <a:r>
              <a:rPr lang="en-US" b="1" dirty="0">
                <a:latin typeface="Consolas" panose="020B0609020204030204" pitchFamily="49" charset="0"/>
                <a:cs typeface="Consolas" panose="020B0609020204030204" pitchFamily="49" charset="0"/>
              </a:rPr>
              <a:t>	FILE* f = </a:t>
            </a:r>
            <a:r>
              <a:rPr lang="en-US" b="1" dirty="0" err="1">
                <a:latin typeface="Consolas" panose="020B0609020204030204" pitchFamily="49" charset="0"/>
                <a:cs typeface="Consolas" panose="020B0609020204030204" pitchFamily="49" charset="0"/>
              </a:rPr>
              <a:t>fopen</a:t>
            </a:r>
            <a:r>
              <a:rPr lang="en-US" b="1" dirty="0">
                <a:latin typeface="Consolas" panose="020B0609020204030204" pitchFamily="49" charset="0"/>
                <a:cs typeface="Consolas" panose="020B0609020204030204" pitchFamily="49" charset="0"/>
              </a:rPr>
              <a:t>(</a:t>
            </a:r>
            <a:r>
              <a:rPr lang="en-US" b="1" dirty="0">
                <a:solidFill>
                  <a:schemeClr val="accent6">
                    <a:lumMod val="75000"/>
                  </a:schemeClr>
                </a:solidFill>
                <a:latin typeface="Consolas" panose="020B0609020204030204" pitchFamily="49" charset="0"/>
                <a:cs typeface="Consolas" panose="020B0609020204030204" pitchFamily="49" charset="0"/>
              </a:rPr>
              <a:t>"</a:t>
            </a:r>
            <a:r>
              <a:rPr lang="en-US" b="1" dirty="0" err="1">
                <a:solidFill>
                  <a:schemeClr val="accent6">
                    <a:lumMod val="75000"/>
                  </a:schemeClr>
                </a:solidFill>
                <a:latin typeface="Consolas" panose="020B0609020204030204" pitchFamily="49" charset="0"/>
                <a:cs typeface="Consolas" panose="020B0609020204030204" pitchFamily="49" charset="0"/>
              </a:rPr>
              <a:t>test.txt</a:t>
            </a:r>
            <a:r>
              <a:rPr lang="en-US" b="1" dirty="0">
                <a:solidFill>
                  <a:schemeClr val="accent6">
                    <a:lumMod val="75000"/>
                  </a:schemeClr>
                </a:solidFill>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 </a:t>
            </a:r>
            <a:r>
              <a:rPr lang="en-US" b="1" dirty="0">
                <a:solidFill>
                  <a:schemeClr val="accent6">
                    <a:lumMod val="75000"/>
                  </a:schemeClr>
                </a:solidFill>
                <a:latin typeface="Consolas" panose="020B0609020204030204" pitchFamily="49" charset="0"/>
                <a:cs typeface="Consolas" panose="020B0609020204030204" pitchFamily="49" charset="0"/>
              </a:rPr>
              <a:t>"r"</a:t>
            </a:r>
            <a:r>
              <a:rPr lang="en-US" b="1" dirty="0">
                <a:latin typeface="Consolas" panose="020B0609020204030204" pitchFamily="49" charset="0"/>
                <a:cs typeface="Consolas" panose="020B0609020204030204" pitchFamily="49" charset="0"/>
              </a:rPr>
              <a:t>);</a:t>
            </a:r>
          </a:p>
          <a:p>
            <a:pPr marL="258605" lvl="1" indent="0">
              <a:buNone/>
            </a:pPr>
            <a:r>
              <a:rPr lang="en-US" b="1" dirty="0">
                <a:latin typeface="Consolas" panose="020B0609020204030204" pitchFamily="49" charset="0"/>
                <a:cs typeface="Consolas" panose="020B0609020204030204" pitchFamily="49" charset="0"/>
              </a:rPr>
              <a:t>	f[</a:t>
            </a:r>
            <a:r>
              <a:rPr lang="en-US" b="1" dirty="0">
                <a:solidFill>
                  <a:schemeClr val="accent3">
                    <a:lumMod val="75000"/>
                  </a:schemeClr>
                </a:solidFill>
                <a:latin typeface="Consolas" panose="020B0609020204030204" pitchFamily="49" charset="0"/>
                <a:cs typeface="Consolas" panose="020B0609020204030204" pitchFamily="49" charset="0"/>
              </a:rPr>
              <a:t>0</a:t>
            </a:r>
            <a:r>
              <a:rPr lang="en-US" b="1" dirty="0">
                <a:latin typeface="Consolas" panose="020B0609020204030204" pitchFamily="49" charset="0"/>
                <a:cs typeface="Consolas" panose="020B0609020204030204" pitchFamily="49" charset="0"/>
              </a:rPr>
              <a:t>] = </a:t>
            </a:r>
            <a:r>
              <a:rPr lang="en-US" b="1" dirty="0">
                <a:solidFill>
                  <a:schemeClr val="accent6">
                    <a:lumMod val="75000"/>
                  </a:schemeClr>
                </a:solidFill>
                <a:latin typeface="Consolas" panose="020B0609020204030204" pitchFamily="49" charset="0"/>
                <a:cs typeface="Consolas" panose="020B0609020204030204" pitchFamily="49" charset="0"/>
              </a:rPr>
              <a:t>'x'</a:t>
            </a:r>
            <a:r>
              <a:rPr lang="en-US" b="1" dirty="0">
                <a:latin typeface="Consolas" panose="020B0609020204030204" pitchFamily="49" charset="0"/>
                <a:cs typeface="Consolas" panose="020B0609020204030204" pitchFamily="49" charset="0"/>
              </a:rPr>
              <a:t>; </a:t>
            </a:r>
            <a:r>
              <a:rPr lang="en-US" b="1" i="1" dirty="0">
                <a:solidFill>
                  <a:schemeClr val="accent3">
                    <a:lumMod val="50000"/>
                  </a:schemeClr>
                </a:solidFill>
                <a:latin typeface="Consolas" panose="020B0609020204030204" pitchFamily="49" charset="0"/>
                <a:cs typeface="Consolas" panose="020B0609020204030204" pitchFamily="49" charset="0"/>
              </a:rPr>
              <a:t>//</a:t>
            </a:r>
            <a:r>
              <a:rPr lang="en-US" b="1" i="1" dirty="0">
                <a:latin typeface="Consolas" panose="020B0609020204030204" pitchFamily="49" charset="0"/>
                <a:cs typeface="Consolas" panose="020B0609020204030204" pitchFamily="49" charset="0"/>
              </a:rPr>
              <a:t> </a:t>
            </a:r>
            <a:r>
              <a:rPr lang="en-US" b="1" i="1" dirty="0">
                <a:solidFill>
                  <a:srgbClr val="FF0000"/>
                </a:solidFill>
                <a:latin typeface="Consolas" panose="020B0609020204030204" pitchFamily="49" charset="0"/>
                <a:cs typeface="Consolas" panose="020B0609020204030204" pitchFamily="49" charset="0"/>
              </a:rPr>
              <a:t>NOOOOOOOOOOOOO!!!!!!!!!!!!!!!!!!</a:t>
            </a:r>
          </a:p>
          <a:p>
            <a:r>
              <a:rPr lang="en-US" dirty="0"/>
              <a:t>pointers are </a:t>
            </a:r>
            <a:r>
              <a:rPr lang="en-US" i="1" dirty="0"/>
              <a:t>also</a:t>
            </a:r>
            <a:r>
              <a:rPr lang="en-US" dirty="0"/>
              <a:t> used to point to </a:t>
            </a:r>
            <a:r>
              <a:rPr lang="en-US" i="1" dirty="0"/>
              <a:t>objects</a:t>
            </a:r>
          </a:p>
          <a:p>
            <a:r>
              <a:rPr lang="en-US" dirty="0"/>
              <a:t>you can't </a:t>
            </a:r>
            <a:r>
              <a:rPr lang="en-US" i="1" dirty="0"/>
              <a:t>do</a:t>
            </a:r>
            <a:r>
              <a:rPr lang="en-US" dirty="0"/>
              <a:t> anything with a </a:t>
            </a:r>
            <a:r>
              <a:rPr lang="en-US" b="1" dirty="0">
                <a:latin typeface="Consolas" panose="020B0609020204030204" pitchFamily="49" charset="0"/>
                <a:cs typeface="Consolas" panose="020B0609020204030204" pitchFamily="49" charset="0"/>
              </a:rPr>
              <a:t>FILE*</a:t>
            </a:r>
            <a:r>
              <a:rPr lang="en-US" dirty="0"/>
              <a:t> besides pass it to functions which expect them as arguments</a:t>
            </a:r>
          </a:p>
          <a:p>
            <a:pPr lvl="1"/>
            <a:r>
              <a:rPr lang="en-US" dirty="0"/>
              <a:t>like </a:t>
            </a:r>
            <a:r>
              <a:rPr lang="en-US" b="1" dirty="0" err="1">
                <a:latin typeface="Consolas" panose="020B0609020204030204" pitchFamily="49" charset="0"/>
                <a:cs typeface="Consolas" panose="020B0609020204030204" pitchFamily="49" charset="0"/>
              </a:rPr>
              <a:t>fclose</a:t>
            </a:r>
            <a:r>
              <a:rPr lang="en-US" b="1" dirty="0">
                <a:latin typeface="Consolas" panose="020B0609020204030204" pitchFamily="49" charset="0"/>
                <a:cs typeface="Consolas" panose="020B0609020204030204" pitchFamily="49" charset="0"/>
              </a:rPr>
              <a:t>()</a:t>
            </a:r>
            <a:r>
              <a:rPr lang="en-US" dirty="0"/>
              <a:t>!</a:t>
            </a:r>
          </a:p>
          <a:p>
            <a:r>
              <a:rPr lang="en-US" dirty="0"/>
              <a:t>so treat a </a:t>
            </a:r>
            <a:r>
              <a:rPr lang="en-US" b="1" dirty="0">
                <a:latin typeface="Consolas" panose="020B0609020204030204" pitchFamily="49" charset="0"/>
                <a:cs typeface="Consolas" panose="020B0609020204030204" pitchFamily="49" charset="0"/>
              </a:rPr>
              <a:t>FILE*</a:t>
            </a:r>
            <a:r>
              <a:rPr lang="en-US" dirty="0"/>
              <a:t> as a sort of black box.</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17</a:t>
            </a:fld>
            <a:endParaRPr lang="en-US"/>
          </a:p>
        </p:txBody>
      </p:sp>
    </p:spTree>
    <p:extLst>
      <p:ext uri="{BB962C8B-B14F-4D97-AF65-F5344CB8AC3E}">
        <p14:creationId xmlns:p14="http://schemas.microsoft.com/office/powerpoint/2010/main" val="97038401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and writing text files</a:t>
            </a:r>
          </a:p>
        </p:txBody>
      </p:sp>
      <p:sp>
        <p:nvSpPr>
          <p:cNvPr id="3" name="Content Placeholder 2"/>
          <p:cNvSpPr>
            <a:spLocks noGrp="1"/>
          </p:cNvSpPr>
          <p:nvPr>
            <p:ph idx="1"/>
          </p:nvPr>
        </p:nvSpPr>
        <p:spPr/>
        <p:txBody>
          <a:bodyPr/>
          <a:lstStyle/>
          <a:p>
            <a:r>
              <a:rPr lang="en-US" dirty="0"/>
              <a:t>actually, we've already seen it!</a:t>
            </a:r>
          </a:p>
          <a:p>
            <a:pPr marL="258605" lvl="1" indent="0">
              <a:buNone/>
            </a:pPr>
            <a:r>
              <a:rPr lang="en-US" sz="2800" b="1" dirty="0" err="1">
                <a:latin typeface="Consolas" charset="0"/>
                <a:ea typeface="Consolas" charset="0"/>
                <a:cs typeface="Consolas" charset="0"/>
              </a:rPr>
              <a:t>fgets</a:t>
            </a:r>
            <a:r>
              <a:rPr lang="en-US" sz="2800" b="1" dirty="0">
                <a:latin typeface="Consolas" charset="0"/>
                <a:ea typeface="Consolas" charset="0"/>
                <a:cs typeface="Consolas" charset="0"/>
              </a:rPr>
              <a:t>(buffer, </a:t>
            </a:r>
            <a:r>
              <a:rPr lang="en-US" sz="2800" b="1" dirty="0" err="1">
                <a:latin typeface="Consolas" charset="0"/>
                <a:ea typeface="Consolas" charset="0"/>
                <a:cs typeface="Consolas" charset="0"/>
              </a:rPr>
              <a:t>sizeof</a:t>
            </a:r>
            <a:r>
              <a:rPr lang="en-US" sz="2800" b="1" dirty="0">
                <a:latin typeface="Consolas" charset="0"/>
                <a:ea typeface="Consolas" charset="0"/>
                <a:cs typeface="Consolas" charset="0"/>
              </a:rPr>
              <a:t>(buffer), f);</a:t>
            </a:r>
          </a:p>
          <a:p>
            <a:pPr marL="258605" lvl="1" indent="0">
              <a:buNone/>
            </a:pPr>
            <a:r>
              <a:rPr lang="en-US" sz="2800" b="1" dirty="0" err="1">
                <a:latin typeface="Consolas" charset="0"/>
                <a:ea typeface="Consolas" charset="0"/>
                <a:cs typeface="Consolas" charset="0"/>
              </a:rPr>
              <a:t>fprintf</a:t>
            </a:r>
            <a:r>
              <a:rPr lang="en-US" sz="2800" b="1" dirty="0">
                <a:latin typeface="Consolas" charset="0"/>
                <a:ea typeface="Consolas" charset="0"/>
                <a:cs typeface="Consolas" charset="0"/>
              </a:rPr>
              <a:t>(f, </a:t>
            </a:r>
            <a:r>
              <a:rPr lang="en-US" sz="2800" b="1" dirty="0">
                <a:solidFill>
                  <a:schemeClr val="accent6">
                    <a:lumMod val="75000"/>
                  </a:schemeClr>
                </a:solidFill>
                <a:latin typeface="Consolas" charset="0"/>
                <a:ea typeface="Consolas" charset="0"/>
                <a:cs typeface="Consolas" charset="0"/>
              </a:rPr>
              <a:t>"hello!\n"</a:t>
            </a:r>
            <a:r>
              <a:rPr lang="en-US" sz="2800" b="1" dirty="0">
                <a:latin typeface="Consolas" charset="0"/>
                <a:ea typeface="Consolas" charset="0"/>
                <a:cs typeface="Consolas" charset="0"/>
              </a:rPr>
              <a:t>);</a:t>
            </a:r>
            <a:endParaRPr lang="en-US" b="1" dirty="0"/>
          </a:p>
          <a:p>
            <a:r>
              <a:rPr lang="en-US" dirty="0"/>
              <a:t>this is because </a:t>
            </a:r>
            <a:r>
              <a:rPr lang="en-US" b="1" dirty="0" err="1">
                <a:latin typeface="Consolas" panose="020B0609020204030204" pitchFamily="49" charset="0"/>
                <a:cs typeface="Consolas" panose="020B0609020204030204" pitchFamily="49" charset="0"/>
              </a:rPr>
              <a:t>stdin</a:t>
            </a:r>
            <a:r>
              <a:rPr lang="en-US" dirty="0"/>
              <a:t> and </a:t>
            </a:r>
            <a:r>
              <a:rPr lang="en-US" b="1" dirty="0" err="1">
                <a:latin typeface="Consolas" panose="020B0609020204030204" pitchFamily="49" charset="0"/>
                <a:cs typeface="Consolas" panose="020B0609020204030204" pitchFamily="49" charset="0"/>
              </a:rPr>
              <a:t>stdout</a:t>
            </a:r>
            <a:r>
              <a:rPr lang="en-US" dirty="0"/>
              <a:t> (and </a:t>
            </a:r>
            <a:r>
              <a:rPr lang="en-US" b="1" dirty="0" err="1">
                <a:latin typeface="Consolas" panose="020B0609020204030204" pitchFamily="49" charset="0"/>
                <a:cs typeface="Consolas" panose="020B0609020204030204" pitchFamily="49" charset="0"/>
              </a:rPr>
              <a:t>stderr</a:t>
            </a:r>
            <a:r>
              <a:rPr lang="en-US" dirty="0"/>
              <a:t>) are </a:t>
            </a:r>
            <a:r>
              <a:rPr lang="en-US" b="1" dirty="0">
                <a:latin typeface="Consolas" charset="0"/>
                <a:ea typeface="Consolas" charset="0"/>
                <a:cs typeface="Consolas" charset="0"/>
              </a:rPr>
              <a:t>FILE*s</a:t>
            </a:r>
            <a:r>
              <a:rPr lang="en-US" dirty="0"/>
              <a:t> too.</a:t>
            </a:r>
          </a:p>
          <a:p>
            <a:pPr lvl="1"/>
            <a:r>
              <a:rPr lang="en-US" b="1" dirty="0" err="1">
                <a:latin typeface="Consolas" charset="0"/>
                <a:ea typeface="Consolas" charset="0"/>
                <a:cs typeface="Consolas" charset="0"/>
              </a:rPr>
              <a:t>printf</a:t>
            </a:r>
            <a:r>
              <a:rPr lang="en-US" b="1" dirty="0">
                <a:latin typeface="Consolas" charset="0"/>
                <a:ea typeface="Consolas" charset="0"/>
                <a:cs typeface="Consolas" charset="0"/>
              </a:rPr>
              <a:t>(</a:t>
            </a:r>
            <a:r>
              <a:rPr lang="en-US" b="1" dirty="0">
                <a:solidFill>
                  <a:schemeClr val="accent6">
                    <a:lumMod val="75000"/>
                  </a:schemeClr>
                </a:solidFill>
                <a:latin typeface="Consolas" charset="0"/>
                <a:ea typeface="Consolas" charset="0"/>
                <a:cs typeface="Consolas" charset="0"/>
              </a:rPr>
              <a:t>"hi"</a:t>
            </a:r>
            <a:r>
              <a:rPr lang="en-US" b="1" dirty="0">
                <a:latin typeface="Consolas" charset="0"/>
                <a:ea typeface="Consolas" charset="0"/>
                <a:cs typeface="Consolas" charset="0"/>
              </a:rPr>
              <a:t>)</a:t>
            </a:r>
            <a:r>
              <a:rPr lang="en-US" dirty="0"/>
              <a:t> is short for </a:t>
            </a:r>
            <a:r>
              <a:rPr lang="en-US" b="1" dirty="0" err="1">
                <a:latin typeface="Consolas" charset="0"/>
                <a:ea typeface="Consolas" charset="0"/>
                <a:cs typeface="Consolas" charset="0"/>
              </a:rPr>
              <a:t>fprintf</a:t>
            </a:r>
            <a:r>
              <a:rPr lang="en-US" b="1" dirty="0">
                <a:latin typeface="Consolas" charset="0"/>
                <a:ea typeface="Consolas" charset="0"/>
                <a:cs typeface="Consolas" charset="0"/>
              </a:rPr>
              <a:t>(</a:t>
            </a:r>
            <a:r>
              <a:rPr lang="en-US" b="1" dirty="0" err="1">
                <a:latin typeface="Consolas" charset="0"/>
                <a:ea typeface="Consolas" charset="0"/>
                <a:cs typeface="Consolas" charset="0"/>
              </a:rPr>
              <a:t>stdout</a:t>
            </a:r>
            <a:r>
              <a:rPr lang="en-US" b="1" dirty="0">
                <a:latin typeface="Consolas" charset="0"/>
                <a:ea typeface="Consolas" charset="0"/>
                <a:cs typeface="Consolas" charset="0"/>
              </a:rPr>
              <a:t>, </a:t>
            </a:r>
            <a:r>
              <a:rPr lang="en-US" b="1" dirty="0">
                <a:solidFill>
                  <a:schemeClr val="accent6">
                    <a:lumMod val="75000"/>
                  </a:schemeClr>
                </a:solidFill>
                <a:latin typeface="Consolas" charset="0"/>
                <a:ea typeface="Consolas" charset="0"/>
                <a:cs typeface="Consolas" charset="0"/>
              </a:rPr>
              <a:t>"hi"</a:t>
            </a:r>
            <a:r>
              <a:rPr lang="en-US" b="1" dirty="0">
                <a:latin typeface="Consolas" charset="0"/>
                <a:ea typeface="Consolas" charset="0"/>
                <a:cs typeface="Consolas" charset="0"/>
              </a:rPr>
              <a:t>)</a:t>
            </a:r>
          </a:p>
          <a:p>
            <a:r>
              <a:rPr lang="en-US" dirty="0"/>
              <a:t>wait</a:t>
            </a:r>
            <a:r>
              <a:rPr lang="mr-IN" dirty="0"/>
              <a:t>…</a:t>
            </a:r>
            <a:r>
              <a:rPr lang="en-US" dirty="0"/>
              <a:t> but how is the </a:t>
            </a:r>
            <a:r>
              <a:rPr lang="en-US" i="1" dirty="0"/>
              <a:t>console</a:t>
            </a:r>
            <a:r>
              <a:rPr lang="en-US" dirty="0"/>
              <a:t> a </a:t>
            </a:r>
            <a:r>
              <a:rPr lang="en-US" i="1" dirty="0"/>
              <a:t>file?</a:t>
            </a:r>
          </a:p>
          <a:p>
            <a:pPr lvl="1"/>
            <a:r>
              <a:rPr lang="en-US" dirty="0"/>
              <a:t>it's not stored in the file system</a:t>
            </a:r>
          </a:p>
          <a:p>
            <a:pPr lvl="1"/>
            <a:r>
              <a:rPr lang="en-US" dirty="0"/>
              <a:t>it's kind of</a:t>
            </a:r>
            <a:r>
              <a:rPr lang="mr-IN" dirty="0"/>
              <a:t>…</a:t>
            </a:r>
            <a:r>
              <a:rPr lang="en-US" dirty="0"/>
              <a:t> created in real time? as the user types???</a:t>
            </a:r>
          </a:p>
          <a:p>
            <a:pPr lvl="1"/>
            <a:r>
              <a:rPr lang="en-US" b="1" dirty="0"/>
              <a:t>everything's a file. </a:t>
            </a:r>
            <a:r>
              <a:rPr lang="en-US" dirty="0"/>
              <a:t>(we'll come back to that</a:t>
            </a:r>
            <a:r>
              <a:rPr lang="mr-IN" dirty="0"/>
              <a:t>…</a:t>
            </a:r>
            <a:r>
              <a:rPr lang="en-US" dirty="0"/>
              <a:t> much later.)</a:t>
            </a:r>
            <a:endParaRPr lang="en-US" b="1" dirty="0"/>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18</a:t>
            </a:fld>
            <a:endParaRPr lang="en-US"/>
          </a:p>
        </p:txBody>
      </p:sp>
    </p:spTree>
    <p:extLst>
      <p:ext uri="{BB962C8B-B14F-4D97-AF65-F5344CB8AC3E}">
        <p14:creationId xmlns:p14="http://schemas.microsoft.com/office/powerpoint/2010/main" val="10909421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are we??</a:t>
            </a:r>
          </a:p>
        </p:txBody>
      </p:sp>
      <p:sp>
        <p:nvSpPr>
          <p:cNvPr id="3" name="Content Placeholder 2"/>
          <p:cNvSpPr>
            <a:spLocks noGrp="1"/>
          </p:cNvSpPr>
          <p:nvPr>
            <p:ph idx="1"/>
          </p:nvPr>
        </p:nvSpPr>
        <p:spPr/>
        <p:txBody>
          <a:bodyPr/>
          <a:lstStyle/>
          <a:p>
            <a:r>
              <a:rPr lang="en-US" b="1" dirty="0" err="1">
                <a:latin typeface="Consolas" charset="0"/>
                <a:ea typeface="Consolas" charset="0"/>
                <a:cs typeface="Consolas" charset="0"/>
              </a:rPr>
              <a:t>ftell</a:t>
            </a:r>
            <a:r>
              <a:rPr lang="en-US" b="1" dirty="0">
                <a:latin typeface="Consolas" charset="0"/>
                <a:ea typeface="Consolas" charset="0"/>
                <a:cs typeface="Consolas" charset="0"/>
              </a:rPr>
              <a:t>(f)</a:t>
            </a:r>
            <a:r>
              <a:rPr lang="en-US" dirty="0"/>
              <a:t> gives the current file position (distance from beginning)</a:t>
            </a:r>
          </a:p>
          <a:p>
            <a:pPr lvl="1"/>
            <a:r>
              <a:rPr lang="en-US" dirty="0"/>
              <a:t>this is measured in </a:t>
            </a:r>
            <a:r>
              <a:rPr lang="en-US" b="1" dirty="0"/>
              <a:t>BYTES.</a:t>
            </a:r>
          </a:p>
          <a:p>
            <a:r>
              <a:rPr lang="en-US" b="1" dirty="0" err="1">
                <a:latin typeface="Consolas" charset="0"/>
                <a:ea typeface="Consolas" charset="0"/>
                <a:cs typeface="Consolas" charset="0"/>
              </a:rPr>
              <a:t>feof</a:t>
            </a:r>
            <a:r>
              <a:rPr lang="en-US" b="1" dirty="0">
                <a:latin typeface="Consolas" charset="0"/>
                <a:ea typeface="Consolas" charset="0"/>
                <a:cs typeface="Consolas" charset="0"/>
              </a:rPr>
              <a:t>(f) </a:t>
            </a:r>
            <a:r>
              <a:rPr lang="en-US" dirty="0"/>
              <a:t>tells you if you are at the </a:t>
            </a:r>
            <a:r>
              <a:rPr lang="en-US" b="1" dirty="0"/>
              <a:t>e</a:t>
            </a:r>
            <a:r>
              <a:rPr lang="en-US" dirty="0"/>
              <a:t>nd </a:t>
            </a:r>
            <a:r>
              <a:rPr lang="en-US" b="1" dirty="0"/>
              <a:t>o</a:t>
            </a:r>
            <a:r>
              <a:rPr lang="en-US" dirty="0"/>
              <a:t>f the </a:t>
            </a:r>
            <a:r>
              <a:rPr lang="en-US" b="1" dirty="0"/>
              <a:t>f</a:t>
            </a:r>
            <a:r>
              <a:rPr lang="en-US" dirty="0"/>
              <a:t>ile (EOF).</a:t>
            </a:r>
          </a:p>
          <a:p>
            <a:pPr lvl="1"/>
            <a:r>
              <a:rPr lang="en-US" dirty="0"/>
              <a:t>weirdly, it doesn’t return true until you do at least one read that fails because it hit the end of the file.</a:t>
            </a:r>
          </a:p>
          <a:p>
            <a:pPr lvl="2"/>
            <a:r>
              <a:rPr lang="en-US" dirty="0"/>
              <a:t>so it’s less useful than you might think…</a:t>
            </a:r>
          </a:p>
          <a:p>
            <a:r>
              <a:rPr lang="en-US" b="1" dirty="0" err="1">
                <a:latin typeface="Consolas" panose="020B0609020204030204" pitchFamily="49" charset="0"/>
                <a:cs typeface="Consolas" panose="020B0609020204030204" pitchFamily="49" charset="0"/>
              </a:rPr>
              <a:t>fseek</a:t>
            </a:r>
            <a:r>
              <a:rPr lang="en-US" b="1" dirty="0">
                <a:latin typeface="Consolas" panose="020B0609020204030204" pitchFamily="49" charset="0"/>
                <a:cs typeface="Consolas" panose="020B0609020204030204" pitchFamily="49" charset="0"/>
              </a:rPr>
              <a:t>(f, offset, how)</a:t>
            </a:r>
            <a:r>
              <a:rPr lang="en-US" dirty="0"/>
              <a:t> changes the current location in the file.</a:t>
            </a:r>
          </a:p>
          <a:p>
            <a:pPr lvl="1"/>
            <a:r>
              <a:rPr lang="en-US" dirty="0"/>
              <a:t>the “how” parameter makes it behave like three different functions.</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102603662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p:txBody>
          <a:bodyPr/>
          <a:lstStyle/>
          <a:p>
            <a:r>
              <a:rPr lang="en-US" dirty="0"/>
              <a:t>what character ends a string?</a:t>
            </a:r>
          </a:p>
          <a:p>
            <a:endParaRPr lang="en-US" dirty="0"/>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183181584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around</a:t>
            </a:r>
          </a:p>
        </p:txBody>
      </p:sp>
      <p:sp>
        <p:nvSpPr>
          <p:cNvPr id="3" name="Content Placeholder 2"/>
          <p:cNvSpPr>
            <a:spLocks noGrp="1"/>
          </p:cNvSpPr>
          <p:nvPr>
            <p:ph idx="1"/>
          </p:nvPr>
        </p:nvSpPr>
        <p:spPr>
          <a:xfrm>
            <a:off x="152400" y="495301"/>
            <a:ext cx="8991600" cy="533399"/>
          </a:xfrm>
        </p:spPr>
        <p:txBody>
          <a:bodyPr/>
          <a:lstStyle/>
          <a:p>
            <a:r>
              <a:rPr lang="en-US" dirty="0"/>
              <a:t>these are the three possibilities for the “how” parameter of </a:t>
            </a:r>
            <a:r>
              <a:rPr lang="en-US" dirty="0" err="1"/>
              <a:t>fseek</a:t>
            </a:r>
            <a:r>
              <a:rPr lang="en-US" dirty="0"/>
              <a:t>:</a:t>
            </a:r>
            <a:endParaRPr lang="en-US" b="1" dirty="0">
              <a:latin typeface="Consolas" charset="0"/>
              <a:ea typeface="Consolas" charset="0"/>
              <a:cs typeface="Consolas" charset="0"/>
            </a:endParaRP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20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26069278"/>
              </p:ext>
            </p:extLst>
          </p:nvPr>
        </p:nvGraphicFramePr>
        <p:xfrm>
          <a:off x="288546" y="1563929"/>
          <a:ext cx="8382000" cy="370840"/>
        </p:xfrm>
        <a:graphic>
          <a:graphicData uri="http://schemas.openxmlformats.org/drawingml/2006/table">
            <a:tbl>
              <a:tblPr bandRow="1">
                <a:tableStyleId>{5C22544A-7EE6-4342-B048-85BDC9FD1C3A}</a:tableStyleId>
              </a:tblPr>
              <a:tblGrid>
                <a:gridCol w="3810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81000">
                  <a:extLst>
                    <a:ext uri="{9D8B030D-6E8A-4147-A177-3AD203B41FA5}">
                      <a16:colId xmlns:a16="http://schemas.microsoft.com/office/drawing/2014/main" val="20009"/>
                    </a:ext>
                  </a:extLst>
                </a:gridCol>
                <a:gridCol w="381000">
                  <a:extLst>
                    <a:ext uri="{9D8B030D-6E8A-4147-A177-3AD203B41FA5}">
                      <a16:colId xmlns:a16="http://schemas.microsoft.com/office/drawing/2014/main" val="20010"/>
                    </a:ext>
                  </a:extLst>
                </a:gridCol>
                <a:gridCol w="381000">
                  <a:extLst>
                    <a:ext uri="{9D8B030D-6E8A-4147-A177-3AD203B41FA5}">
                      <a16:colId xmlns:a16="http://schemas.microsoft.com/office/drawing/2014/main" val="20011"/>
                    </a:ext>
                  </a:extLst>
                </a:gridCol>
                <a:gridCol w="381000">
                  <a:extLst>
                    <a:ext uri="{9D8B030D-6E8A-4147-A177-3AD203B41FA5}">
                      <a16:colId xmlns:a16="http://schemas.microsoft.com/office/drawing/2014/main" val="20012"/>
                    </a:ext>
                  </a:extLst>
                </a:gridCol>
                <a:gridCol w="381000">
                  <a:extLst>
                    <a:ext uri="{9D8B030D-6E8A-4147-A177-3AD203B41FA5}">
                      <a16:colId xmlns:a16="http://schemas.microsoft.com/office/drawing/2014/main" val="20013"/>
                    </a:ext>
                  </a:extLst>
                </a:gridCol>
                <a:gridCol w="381000">
                  <a:extLst>
                    <a:ext uri="{9D8B030D-6E8A-4147-A177-3AD203B41FA5}">
                      <a16:colId xmlns:a16="http://schemas.microsoft.com/office/drawing/2014/main" val="20014"/>
                    </a:ext>
                  </a:extLst>
                </a:gridCol>
                <a:gridCol w="381000">
                  <a:extLst>
                    <a:ext uri="{9D8B030D-6E8A-4147-A177-3AD203B41FA5}">
                      <a16:colId xmlns:a16="http://schemas.microsoft.com/office/drawing/2014/main" val="20015"/>
                    </a:ext>
                  </a:extLst>
                </a:gridCol>
                <a:gridCol w="381000">
                  <a:extLst>
                    <a:ext uri="{9D8B030D-6E8A-4147-A177-3AD203B41FA5}">
                      <a16:colId xmlns:a16="http://schemas.microsoft.com/office/drawing/2014/main" val="20016"/>
                    </a:ext>
                  </a:extLst>
                </a:gridCol>
                <a:gridCol w="381000">
                  <a:extLst>
                    <a:ext uri="{9D8B030D-6E8A-4147-A177-3AD203B41FA5}">
                      <a16:colId xmlns:a16="http://schemas.microsoft.com/office/drawing/2014/main" val="20017"/>
                    </a:ext>
                  </a:extLst>
                </a:gridCol>
                <a:gridCol w="381000">
                  <a:extLst>
                    <a:ext uri="{9D8B030D-6E8A-4147-A177-3AD203B41FA5}">
                      <a16:colId xmlns:a16="http://schemas.microsoft.com/office/drawing/2014/main" val="20018"/>
                    </a:ext>
                  </a:extLst>
                </a:gridCol>
                <a:gridCol w="381000">
                  <a:extLst>
                    <a:ext uri="{9D8B030D-6E8A-4147-A177-3AD203B41FA5}">
                      <a16:colId xmlns:a16="http://schemas.microsoft.com/office/drawing/2014/main" val="20019"/>
                    </a:ext>
                  </a:extLst>
                </a:gridCol>
                <a:gridCol w="381000">
                  <a:extLst>
                    <a:ext uri="{9D8B030D-6E8A-4147-A177-3AD203B41FA5}">
                      <a16:colId xmlns:a16="http://schemas.microsoft.com/office/drawing/2014/main" val="20020"/>
                    </a:ext>
                  </a:extLst>
                </a:gridCol>
                <a:gridCol w="381000">
                  <a:extLst>
                    <a:ext uri="{9D8B030D-6E8A-4147-A177-3AD203B41FA5}">
                      <a16:colId xmlns:a16="http://schemas.microsoft.com/office/drawing/2014/main" val="20021"/>
                    </a:ext>
                  </a:extLst>
                </a:gridCol>
              </a:tblGrid>
              <a:tr h="370840">
                <a:tc>
                  <a:txBody>
                    <a:bodyPr/>
                    <a:lstStyle/>
                    <a:p>
                      <a:pPr algn="ctr"/>
                      <a:r>
                        <a:rPr lang="en-US" sz="1200" dirty="0"/>
                        <a:t>0</a:t>
                      </a:r>
                    </a:p>
                  </a:txBody>
                  <a:tcPr anchor="ctr">
                    <a:solidFill>
                      <a:schemeClr val="accent2">
                        <a:lumMod val="60000"/>
                        <a:lumOff val="40000"/>
                      </a:schemeClr>
                    </a:solidFill>
                  </a:tcPr>
                </a:tc>
                <a:tc>
                  <a:txBody>
                    <a:bodyPr/>
                    <a:lstStyle/>
                    <a:p>
                      <a:pPr algn="ctr"/>
                      <a:r>
                        <a:rPr lang="en-US" sz="1200" dirty="0"/>
                        <a:t>1</a:t>
                      </a:r>
                    </a:p>
                  </a:txBody>
                  <a:tcPr anchor="ctr">
                    <a:solidFill>
                      <a:schemeClr val="accent2">
                        <a:lumMod val="60000"/>
                        <a:lumOff val="40000"/>
                      </a:schemeClr>
                    </a:solidFill>
                  </a:tcPr>
                </a:tc>
                <a:tc>
                  <a:txBody>
                    <a:bodyPr/>
                    <a:lstStyle/>
                    <a:p>
                      <a:pPr algn="ctr"/>
                      <a:r>
                        <a:rPr lang="en-US" sz="1200" dirty="0"/>
                        <a:t>2</a:t>
                      </a:r>
                    </a:p>
                  </a:txBody>
                  <a:tcPr anchor="ctr">
                    <a:solidFill>
                      <a:schemeClr val="accent2">
                        <a:lumMod val="60000"/>
                        <a:lumOff val="40000"/>
                      </a:schemeClr>
                    </a:solidFill>
                  </a:tcPr>
                </a:tc>
                <a:tc>
                  <a:txBody>
                    <a:bodyPr/>
                    <a:lstStyle/>
                    <a:p>
                      <a:pPr algn="ctr"/>
                      <a:r>
                        <a:rPr lang="en-US" sz="1200" dirty="0"/>
                        <a:t>3</a:t>
                      </a:r>
                    </a:p>
                  </a:txBody>
                  <a:tcPr anchor="ctr">
                    <a:solidFill>
                      <a:schemeClr val="accent2">
                        <a:lumMod val="60000"/>
                        <a:lumOff val="40000"/>
                      </a:schemeClr>
                    </a:solidFill>
                  </a:tcPr>
                </a:tc>
                <a:tc>
                  <a:txBody>
                    <a:bodyPr/>
                    <a:lstStyle/>
                    <a:p>
                      <a:pPr algn="ctr"/>
                      <a:r>
                        <a:rPr lang="en-US" sz="1200" dirty="0"/>
                        <a:t>4</a:t>
                      </a:r>
                    </a:p>
                  </a:txBody>
                  <a:tcPr anchor="ctr">
                    <a:solidFill>
                      <a:schemeClr val="accent2">
                        <a:lumMod val="60000"/>
                        <a:lumOff val="40000"/>
                      </a:schemeClr>
                    </a:solidFill>
                  </a:tcPr>
                </a:tc>
                <a:tc>
                  <a:txBody>
                    <a:bodyPr/>
                    <a:lstStyle/>
                    <a:p>
                      <a:pPr algn="ctr"/>
                      <a:r>
                        <a:rPr lang="en-US" sz="1200" dirty="0"/>
                        <a:t>5</a:t>
                      </a:r>
                    </a:p>
                  </a:txBody>
                  <a:tcPr anchor="ctr">
                    <a:solidFill>
                      <a:schemeClr val="accent2">
                        <a:lumMod val="60000"/>
                        <a:lumOff val="40000"/>
                      </a:schemeClr>
                    </a:solidFill>
                  </a:tcPr>
                </a:tc>
                <a:tc>
                  <a:txBody>
                    <a:bodyPr/>
                    <a:lstStyle/>
                    <a:p>
                      <a:pPr algn="ctr"/>
                      <a:r>
                        <a:rPr lang="en-US" sz="1200" dirty="0"/>
                        <a:t>6</a:t>
                      </a:r>
                    </a:p>
                  </a:txBody>
                  <a:tcPr anchor="ctr">
                    <a:solidFill>
                      <a:schemeClr val="accent2">
                        <a:lumMod val="60000"/>
                        <a:lumOff val="40000"/>
                      </a:schemeClr>
                    </a:solidFill>
                  </a:tcPr>
                </a:tc>
                <a:tc>
                  <a:txBody>
                    <a:bodyPr/>
                    <a:lstStyle/>
                    <a:p>
                      <a:pPr algn="ctr"/>
                      <a:r>
                        <a:rPr lang="en-US" sz="1200" dirty="0"/>
                        <a:t>7</a:t>
                      </a:r>
                    </a:p>
                  </a:txBody>
                  <a:tcPr anchor="ctr">
                    <a:solidFill>
                      <a:schemeClr val="accent2">
                        <a:lumMod val="60000"/>
                        <a:lumOff val="40000"/>
                      </a:schemeClr>
                    </a:solidFill>
                  </a:tcPr>
                </a:tc>
                <a:tc>
                  <a:txBody>
                    <a:bodyPr/>
                    <a:lstStyle/>
                    <a:p>
                      <a:pPr algn="ctr"/>
                      <a:r>
                        <a:rPr lang="en-US" sz="1200" dirty="0"/>
                        <a:t>8</a:t>
                      </a:r>
                    </a:p>
                  </a:txBody>
                  <a:tcPr anchor="ctr">
                    <a:solidFill>
                      <a:schemeClr val="accent2">
                        <a:lumMod val="60000"/>
                        <a:lumOff val="40000"/>
                      </a:schemeClr>
                    </a:solidFill>
                  </a:tcPr>
                </a:tc>
                <a:tc>
                  <a:txBody>
                    <a:bodyPr/>
                    <a:lstStyle/>
                    <a:p>
                      <a:pPr algn="ctr"/>
                      <a:r>
                        <a:rPr lang="en-US" sz="1200" dirty="0"/>
                        <a:t>9</a:t>
                      </a:r>
                    </a:p>
                  </a:txBody>
                  <a:tcPr anchor="ctr">
                    <a:solidFill>
                      <a:schemeClr val="accent2">
                        <a:lumMod val="60000"/>
                        <a:lumOff val="40000"/>
                      </a:schemeClr>
                    </a:solidFill>
                  </a:tcPr>
                </a:tc>
                <a:tc>
                  <a:txBody>
                    <a:bodyPr/>
                    <a:lstStyle/>
                    <a:p>
                      <a:pPr algn="ctr"/>
                      <a:r>
                        <a:rPr lang="en-US" sz="1200" dirty="0"/>
                        <a:t>10</a:t>
                      </a:r>
                    </a:p>
                  </a:txBody>
                  <a:tcPr anchor="ctr">
                    <a:solidFill>
                      <a:schemeClr val="accent2">
                        <a:lumMod val="60000"/>
                        <a:lumOff val="40000"/>
                      </a:schemeClr>
                    </a:solidFill>
                  </a:tcPr>
                </a:tc>
                <a:tc>
                  <a:txBody>
                    <a:bodyPr/>
                    <a:lstStyle/>
                    <a:p>
                      <a:pPr algn="ctr"/>
                      <a:r>
                        <a:rPr lang="en-US" sz="1200" dirty="0"/>
                        <a:t>11</a:t>
                      </a:r>
                    </a:p>
                  </a:txBody>
                  <a:tcPr anchor="ctr">
                    <a:solidFill>
                      <a:schemeClr val="accent2">
                        <a:lumMod val="60000"/>
                        <a:lumOff val="40000"/>
                      </a:schemeClr>
                    </a:solidFill>
                  </a:tcPr>
                </a:tc>
                <a:tc>
                  <a:txBody>
                    <a:bodyPr/>
                    <a:lstStyle/>
                    <a:p>
                      <a:pPr algn="ctr"/>
                      <a:r>
                        <a:rPr lang="en-US" sz="1200" dirty="0"/>
                        <a:t>12</a:t>
                      </a:r>
                    </a:p>
                  </a:txBody>
                  <a:tcPr anchor="ctr">
                    <a:solidFill>
                      <a:schemeClr val="accent2">
                        <a:lumMod val="60000"/>
                        <a:lumOff val="40000"/>
                      </a:schemeClr>
                    </a:solidFill>
                  </a:tcPr>
                </a:tc>
                <a:tc>
                  <a:txBody>
                    <a:bodyPr/>
                    <a:lstStyle/>
                    <a:p>
                      <a:pPr algn="ctr"/>
                      <a:r>
                        <a:rPr lang="en-US" sz="1200" dirty="0"/>
                        <a:t>13</a:t>
                      </a:r>
                    </a:p>
                  </a:txBody>
                  <a:tcPr anchor="ctr">
                    <a:solidFill>
                      <a:schemeClr val="accent2">
                        <a:lumMod val="60000"/>
                        <a:lumOff val="40000"/>
                      </a:schemeClr>
                    </a:solidFill>
                  </a:tcPr>
                </a:tc>
                <a:tc>
                  <a:txBody>
                    <a:bodyPr/>
                    <a:lstStyle/>
                    <a:p>
                      <a:pPr algn="ctr"/>
                      <a:r>
                        <a:rPr lang="en-US" sz="1200" dirty="0"/>
                        <a:t>14</a:t>
                      </a:r>
                    </a:p>
                  </a:txBody>
                  <a:tcPr anchor="ctr">
                    <a:solidFill>
                      <a:schemeClr val="accent2">
                        <a:lumMod val="60000"/>
                        <a:lumOff val="40000"/>
                      </a:schemeClr>
                    </a:solidFill>
                  </a:tcPr>
                </a:tc>
                <a:tc>
                  <a:txBody>
                    <a:bodyPr/>
                    <a:lstStyle/>
                    <a:p>
                      <a:pPr algn="ctr"/>
                      <a:r>
                        <a:rPr lang="en-US" sz="1200" dirty="0"/>
                        <a:t>15</a:t>
                      </a:r>
                    </a:p>
                  </a:txBody>
                  <a:tcPr anchor="ctr">
                    <a:solidFill>
                      <a:schemeClr val="accent2">
                        <a:lumMod val="60000"/>
                        <a:lumOff val="40000"/>
                      </a:schemeClr>
                    </a:solidFill>
                  </a:tcPr>
                </a:tc>
                <a:tc>
                  <a:txBody>
                    <a:bodyPr/>
                    <a:lstStyle/>
                    <a:p>
                      <a:pPr algn="ctr"/>
                      <a:r>
                        <a:rPr lang="en-US" sz="1200" dirty="0"/>
                        <a:t>16</a:t>
                      </a:r>
                    </a:p>
                  </a:txBody>
                  <a:tcPr anchor="ctr">
                    <a:solidFill>
                      <a:schemeClr val="accent2">
                        <a:lumMod val="60000"/>
                        <a:lumOff val="40000"/>
                      </a:schemeClr>
                    </a:solidFill>
                  </a:tcPr>
                </a:tc>
                <a:tc>
                  <a:txBody>
                    <a:bodyPr/>
                    <a:lstStyle/>
                    <a:p>
                      <a:pPr algn="ctr"/>
                      <a:r>
                        <a:rPr lang="en-US" sz="1200" dirty="0"/>
                        <a:t>17</a:t>
                      </a:r>
                    </a:p>
                  </a:txBody>
                  <a:tcPr anchor="ctr">
                    <a:solidFill>
                      <a:schemeClr val="accent2">
                        <a:lumMod val="60000"/>
                        <a:lumOff val="40000"/>
                      </a:schemeClr>
                    </a:solidFill>
                  </a:tcPr>
                </a:tc>
                <a:tc>
                  <a:txBody>
                    <a:bodyPr/>
                    <a:lstStyle/>
                    <a:p>
                      <a:pPr algn="ctr"/>
                      <a:r>
                        <a:rPr lang="en-US" sz="1200" dirty="0"/>
                        <a:t>18</a:t>
                      </a:r>
                    </a:p>
                  </a:txBody>
                  <a:tcPr anchor="ctr">
                    <a:solidFill>
                      <a:schemeClr val="accent2">
                        <a:lumMod val="60000"/>
                        <a:lumOff val="40000"/>
                      </a:schemeClr>
                    </a:solidFill>
                  </a:tcPr>
                </a:tc>
                <a:tc>
                  <a:txBody>
                    <a:bodyPr/>
                    <a:lstStyle/>
                    <a:p>
                      <a:pPr algn="ctr"/>
                      <a:r>
                        <a:rPr lang="en-US" sz="1200" dirty="0"/>
                        <a:t>19</a:t>
                      </a:r>
                    </a:p>
                  </a:txBody>
                  <a:tcPr anchor="ctr">
                    <a:solidFill>
                      <a:schemeClr val="accent2">
                        <a:lumMod val="60000"/>
                        <a:lumOff val="40000"/>
                      </a:schemeClr>
                    </a:solidFill>
                  </a:tcPr>
                </a:tc>
                <a:tc>
                  <a:txBody>
                    <a:bodyPr/>
                    <a:lstStyle/>
                    <a:p>
                      <a:pPr algn="ctr"/>
                      <a:r>
                        <a:rPr lang="en-US" sz="1200" dirty="0"/>
                        <a:t>20</a:t>
                      </a:r>
                    </a:p>
                  </a:txBody>
                  <a:tcPr anchor="ctr">
                    <a:solidFill>
                      <a:schemeClr val="accent2">
                        <a:lumMod val="60000"/>
                        <a:lumOff val="40000"/>
                      </a:schemeClr>
                    </a:solidFill>
                  </a:tcPr>
                </a:tc>
                <a:tc>
                  <a:txBody>
                    <a:bodyPr/>
                    <a:lstStyle/>
                    <a:p>
                      <a:pPr algn="ctr"/>
                      <a:r>
                        <a:rPr lang="en-US" sz="1200" dirty="0"/>
                        <a:t>21</a:t>
                      </a:r>
                    </a:p>
                  </a:txBody>
                  <a:tcPr anchor="ctr">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7" name="TextBox 6"/>
          <p:cNvSpPr txBox="1"/>
          <p:nvPr/>
        </p:nvSpPr>
        <p:spPr>
          <a:xfrm>
            <a:off x="3087889" y="952500"/>
            <a:ext cx="2391873" cy="400110"/>
          </a:xfrm>
          <a:prstGeom prst="rect">
            <a:avLst/>
          </a:prstGeom>
          <a:noFill/>
        </p:spPr>
        <p:txBody>
          <a:bodyPr wrap="none" rtlCol="0">
            <a:spAutoFit/>
          </a:bodyPr>
          <a:lstStyle/>
          <a:p>
            <a:pPr algn="ctr"/>
            <a:r>
              <a:rPr lang="en-US" sz="2000" dirty="0"/>
              <a:t>current file position</a:t>
            </a:r>
          </a:p>
        </p:txBody>
      </p:sp>
      <p:sp>
        <p:nvSpPr>
          <p:cNvPr id="8" name="Down Arrow 7"/>
          <p:cNvSpPr/>
          <p:nvPr/>
        </p:nvSpPr>
        <p:spPr>
          <a:xfrm>
            <a:off x="4169524" y="1314164"/>
            <a:ext cx="228600" cy="2286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620551" y="2190959"/>
            <a:ext cx="1324402" cy="400110"/>
          </a:xfrm>
          <a:prstGeom prst="rect">
            <a:avLst/>
          </a:prstGeom>
          <a:noFill/>
        </p:spPr>
        <p:txBody>
          <a:bodyPr wrap="none" rtlCol="0">
            <a:spAutoFit/>
          </a:bodyPr>
          <a:lstStyle/>
          <a:p>
            <a:r>
              <a:rPr lang="en-US" sz="2000" b="1" dirty="0">
                <a:latin typeface="Consolas" charset="0"/>
                <a:ea typeface="Consolas" charset="0"/>
                <a:cs typeface="Consolas" charset="0"/>
              </a:rPr>
              <a:t>SEEK_CUR</a:t>
            </a:r>
          </a:p>
        </p:txBody>
      </p:sp>
      <p:sp>
        <p:nvSpPr>
          <p:cNvPr id="10" name="TextBox 9"/>
          <p:cNvSpPr txBox="1"/>
          <p:nvPr/>
        </p:nvSpPr>
        <p:spPr>
          <a:xfrm>
            <a:off x="261481" y="2190959"/>
            <a:ext cx="1313180" cy="400110"/>
          </a:xfrm>
          <a:prstGeom prst="rect">
            <a:avLst/>
          </a:prstGeom>
          <a:noFill/>
        </p:spPr>
        <p:txBody>
          <a:bodyPr wrap="none" rtlCol="0">
            <a:spAutoFit/>
          </a:bodyPr>
          <a:lstStyle/>
          <a:p>
            <a:r>
              <a:rPr lang="en-US" sz="2000" b="1" dirty="0">
                <a:latin typeface="Consolas" charset="0"/>
                <a:ea typeface="Consolas" charset="0"/>
                <a:cs typeface="Consolas" charset="0"/>
              </a:rPr>
              <a:t>SEEK_SET</a:t>
            </a:r>
          </a:p>
        </p:txBody>
      </p:sp>
      <p:sp>
        <p:nvSpPr>
          <p:cNvPr id="11" name="TextBox 10"/>
          <p:cNvSpPr txBox="1"/>
          <p:nvPr/>
        </p:nvSpPr>
        <p:spPr>
          <a:xfrm>
            <a:off x="7676220" y="2190959"/>
            <a:ext cx="1337226" cy="400110"/>
          </a:xfrm>
          <a:prstGeom prst="rect">
            <a:avLst/>
          </a:prstGeom>
          <a:noFill/>
        </p:spPr>
        <p:txBody>
          <a:bodyPr wrap="none" rtlCol="0">
            <a:spAutoFit/>
          </a:bodyPr>
          <a:lstStyle/>
          <a:p>
            <a:r>
              <a:rPr lang="en-US" sz="2000" b="1" dirty="0">
                <a:latin typeface="Consolas" charset="0"/>
                <a:ea typeface="Consolas" charset="0"/>
                <a:cs typeface="Consolas" charset="0"/>
              </a:rPr>
              <a:t>SEEK_END</a:t>
            </a:r>
          </a:p>
        </p:txBody>
      </p:sp>
      <p:sp>
        <p:nvSpPr>
          <p:cNvPr id="12" name="Down Arrow 11"/>
          <p:cNvSpPr/>
          <p:nvPr/>
        </p:nvSpPr>
        <p:spPr>
          <a:xfrm rot="10800000">
            <a:off x="364746" y="1948564"/>
            <a:ext cx="228600" cy="2286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10800000">
            <a:off x="4168452" y="1943131"/>
            <a:ext cx="228600" cy="2286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10800000">
            <a:off x="8681810" y="1943132"/>
            <a:ext cx="228600" cy="2286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Curved Connector 17"/>
          <p:cNvCxnSpPr>
            <a:stCxn id="9" idx="2"/>
          </p:cNvCxnSpPr>
          <p:nvPr/>
        </p:nvCxnSpPr>
        <p:spPr>
          <a:xfrm rot="5400000" flipH="1">
            <a:off x="3175370" y="1483687"/>
            <a:ext cx="647938" cy="1566827"/>
          </a:xfrm>
          <a:prstGeom prst="curvedConnector4">
            <a:avLst>
              <a:gd name="adj1" fmla="val -35281"/>
              <a:gd name="adj2" fmla="val 100058"/>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urved Connector 23"/>
          <p:cNvCxnSpPr>
            <a:stCxn id="9" idx="2"/>
          </p:cNvCxnSpPr>
          <p:nvPr/>
        </p:nvCxnSpPr>
        <p:spPr>
          <a:xfrm rot="5400000" flipH="1" flipV="1">
            <a:off x="4742196" y="1483686"/>
            <a:ext cx="647938" cy="1566827"/>
          </a:xfrm>
          <a:prstGeom prst="curvedConnector4">
            <a:avLst>
              <a:gd name="adj1" fmla="val -72501"/>
              <a:gd name="adj2" fmla="val 100058"/>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p:cNvCxnSpPr/>
          <p:nvPr/>
        </p:nvCxnSpPr>
        <p:spPr>
          <a:xfrm rot="5400000" flipH="1" flipV="1">
            <a:off x="908214" y="1483686"/>
            <a:ext cx="647938" cy="1566827"/>
          </a:xfrm>
          <a:prstGeom prst="curvedConnector4">
            <a:avLst>
              <a:gd name="adj1" fmla="val -35281"/>
              <a:gd name="adj2" fmla="val 100058"/>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p:cNvCxnSpPr/>
          <p:nvPr/>
        </p:nvCxnSpPr>
        <p:spPr>
          <a:xfrm rot="5400000" flipH="1">
            <a:off x="7688728" y="1492469"/>
            <a:ext cx="647938" cy="1566827"/>
          </a:xfrm>
          <a:prstGeom prst="curvedConnector4">
            <a:avLst>
              <a:gd name="adj1" fmla="val -35281"/>
              <a:gd name="adj2" fmla="val 100058"/>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3619" y="2867212"/>
            <a:ext cx="2271776" cy="307777"/>
          </a:xfrm>
          <a:prstGeom prst="rect">
            <a:avLst/>
          </a:prstGeom>
          <a:noFill/>
        </p:spPr>
        <p:txBody>
          <a:bodyPr wrap="none" rtlCol="0">
            <a:spAutoFit/>
          </a:bodyPr>
          <a:lstStyle/>
          <a:p>
            <a:r>
              <a:rPr lang="en-US" sz="1400" b="1" dirty="0" err="1">
                <a:latin typeface="Consolas" charset="0"/>
                <a:ea typeface="Consolas" charset="0"/>
                <a:cs typeface="Consolas" charset="0"/>
              </a:rPr>
              <a:t>fseek</a:t>
            </a:r>
            <a:r>
              <a:rPr lang="en-US" sz="1400" b="1" dirty="0">
                <a:latin typeface="Consolas" charset="0"/>
                <a:ea typeface="Consolas" charset="0"/>
                <a:cs typeface="Consolas" charset="0"/>
              </a:rPr>
              <a:t>(f, 4, SEEK_SET)</a:t>
            </a:r>
          </a:p>
        </p:txBody>
      </p:sp>
      <p:sp>
        <p:nvSpPr>
          <p:cNvPr id="32" name="TextBox 31"/>
          <p:cNvSpPr txBox="1"/>
          <p:nvPr/>
        </p:nvSpPr>
        <p:spPr>
          <a:xfrm>
            <a:off x="2283764" y="2867212"/>
            <a:ext cx="2371162" cy="307777"/>
          </a:xfrm>
          <a:prstGeom prst="rect">
            <a:avLst/>
          </a:prstGeom>
          <a:noFill/>
        </p:spPr>
        <p:txBody>
          <a:bodyPr wrap="none" rtlCol="0">
            <a:spAutoFit/>
          </a:bodyPr>
          <a:lstStyle/>
          <a:p>
            <a:r>
              <a:rPr lang="en-US" sz="1400" b="1" dirty="0" err="1">
                <a:latin typeface="Consolas" charset="0"/>
                <a:ea typeface="Consolas" charset="0"/>
                <a:cs typeface="Consolas" charset="0"/>
              </a:rPr>
              <a:t>fseek</a:t>
            </a:r>
            <a:r>
              <a:rPr lang="en-US" sz="1400" b="1" dirty="0">
                <a:latin typeface="Consolas" charset="0"/>
                <a:ea typeface="Consolas" charset="0"/>
                <a:cs typeface="Consolas" charset="0"/>
              </a:rPr>
              <a:t>(f, -4, SEEK_CUR)</a:t>
            </a:r>
          </a:p>
        </p:txBody>
      </p:sp>
      <p:sp>
        <p:nvSpPr>
          <p:cNvPr id="34" name="TextBox 33"/>
          <p:cNvSpPr txBox="1"/>
          <p:nvPr/>
        </p:nvSpPr>
        <p:spPr>
          <a:xfrm>
            <a:off x="4038600" y="3133346"/>
            <a:ext cx="2271776" cy="307777"/>
          </a:xfrm>
          <a:prstGeom prst="rect">
            <a:avLst/>
          </a:prstGeom>
          <a:noFill/>
        </p:spPr>
        <p:txBody>
          <a:bodyPr wrap="none" rtlCol="0">
            <a:spAutoFit/>
          </a:bodyPr>
          <a:lstStyle/>
          <a:p>
            <a:r>
              <a:rPr lang="en-US" sz="1400" b="1" dirty="0" err="1">
                <a:latin typeface="Consolas" charset="0"/>
                <a:ea typeface="Consolas" charset="0"/>
                <a:cs typeface="Consolas" charset="0"/>
              </a:rPr>
              <a:t>fseek</a:t>
            </a:r>
            <a:r>
              <a:rPr lang="en-US" sz="1400" b="1" dirty="0">
                <a:latin typeface="Consolas" charset="0"/>
                <a:ea typeface="Consolas" charset="0"/>
                <a:cs typeface="Consolas" charset="0"/>
              </a:rPr>
              <a:t>(f, 4, SEEK_CUR)</a:t>
            </a:r>
          </a:p>
        </p:txBody>
      </p:sp>
      <p:sp>
        <p:nvSpPr>
          <p:cNvPr id="35" name="TextBox 34"/>
          <p:cNvSpPr txBox="1"/>
          <p:nvPr/>
        </p:nvSpPr>
        <p:spPr>
          <a:xfrm>
            <a:off x="6739219" y="2862334"/>
            <a:ext cx="2371162" cy="307777"/>
          </a:xfrm>
          <a:prstGeom prst="rect">
            <a:avLst/>
          </a:prstGeom>
          <a:noFill/>
        </p:spPr>
        <p:txBody>
          <a:bodyPr wrap="none" rtlCol="0">
            <a:spAutoFit/>
          </a:bodyPr>
          <a:lstStyle/>
          <a:p>
            <a:r>
              <a:rPr lang="en-US" sz="1400" b="1" dirty="0" err="1">
                <a:latin typeface="Consolas" charset="0"/>
                <a:ea typeface="Consolas" charset="0"/>
                <a:cs typeface="Consolas" charset="0"/>
              </a:rPr>
              <a:t>fseek</a:t>
            </a:r>
            <a:r>
              <a:rPr lang="en-US" sz="1400" b="1" dirty="0">
                <a:latin typeface="Consolas" charset="0"/>
                <a:ea typeface="Consolas" charset="0"/>
                <a:cs typeface="Consolas" charset="0"/>
              </a:rPr>
              <a:t>(f, -4, SEEK_END)</a:t>
            </a:r>
          </a:p>
        </p:txBody>
      </p:sp>
      <p:sp>
        <p:nvSpPr>
          <p:cNvPr id="26" name="TextBox 25">
            <a:extLst>
              <a:ext uri="{FF2B5EF4-FFF2-40B4-BE49-F238E27FC236}">
                <a16:creationId xmlns:a16="http://schemas.microsoft.com/office/drawing/2014/main" id="{82447F6F-B9D7-AB4E-9A24-D7F2C9A7D143}"/>
              </a:ext>
            </a:extLst>
          </p:cNvPr>
          <p:cNvSpPr txBox="1"/>
          <p:nvPr/>
        </p:nvSpPr>
        <p:spPr>
          <a:xfrm>
            <a:off x="47016" y="3485410"/>
            <a:ext cx="2761690" cy="1446550"/>
          </a:xfrm>
          <a:prstGeom prst="rect">
            <a:avLst/>
          </a:prstGeom>
          <a:noFill/>
        </p:spPr>
        <p:txBody>
          <a:bodyPr wrap="square" rtlCol="0">
            <a:spAutoFit/>
          </a:bodyPr>
          <a:lstStyle/>
          <a:p>
            <a:pPr algn="ctr"/>
            <a:r>
              <a:rPr lang="en-US" sz="2200" b="1" dirty="0">
                <a:latin typeface="Consolas" panose="020B0609020204030204" pitchFamily="49" charset="0"/>
                <a:cs typeface="Consolas" panose="020B0609020204030204" pitchFamily="49" charset="0"/>
              </a:rPr>
              <a:t>SEEK_SET</a:t>
            </a:r>
            <a:r>
              <a:rPr lang="en-US" sz="2200" dirty="0"/>
              <a:t> sets the position </a:t>
            </a:r>
            <a:r>
              <a:rPr lang="en-US" sz="2200" b="1" dirty="0"/>
              <a:t>absolutely,</a:t>
            </a:r>
            <a:r>
              <a:rPr lang="en-US" sz="2200" dirty="0"/>
              <a:t> measured from the start of the file.</a:t>
            </a:r>
          </a:p>
        </p:txBody>
      </p:sp>
      <p:sp>
        <p:nvSpPr>
          <p:cNvPr id="27" name="TextBox 26">
            <a:extLst>
              <a:ext uri="{FF2B5EF4-FFF2-40B4-BE49-F238E27FC236}">
                <a16:creationId xmlns:a16="http://schemas.microsoft.com/office/drawing/2014/main" id="{4546DBF1-527C-E745-9A52-BF06BCD54F61}"/>
              </a:ext>
            </a:extLst>
          </p:cNvPr>
          <p:cNvSpPr txBox="1"/>
          <p:nvPr/>
        </p:nvSpPr>
        <p:spPr>
          <a:xfrm>
            <a:off x="3087889" y="3485410"/>
            <a:ext cx="2761690" cy="1446550"/>
          </a:xfrm>
          <a:prstGeom prst="rect">
            <a:avLst/>
          </a:prstGeom>
          <a:noFill/>
        </p:spPr>
        <p:txBody>
          <a:bodyPr wrap="square" rtlCol="0">
            <a:spAutoFit/>
          </a:bodyPr>
          <a:lstStyle/>
          <a:p>
            <a:pPr algn="ctr"/>
            <a:r>
              <a:rPr lang="en-US" sz="2200" b="1" dirty="0">
                <a:latin typeface="Consolas" panose="020B0609020204030204" pitchFamily="49" charset="0"/>
                <a:cs typeface="Consolas" panose="020B0609020204030204" pitchFamily="49" charset="0"/>
              </a:rPr>
              <a:t>SEEK_CUR</a:t>
            </a:r>
            <a:r>
              <a:rPr lang="en-US" sz="2200" dirty="0"/>
              <a:t> lets you move forward or back </a:t>
            </a:r>
            <a:r>
              <a:rPr lang="en-US" sz="2200" b="1" dirty="0"/>
              <a:t>relative to</a:t>
            </a:r>
            <a:r>
              <a:rPr lang="en-US" sz="2200" dirty="0"/>
              <a:t> the current position.</a:t>
            </a:r>
          </a:p>
        </p:txBody>
      </p:sp>
      <p:sp>
        <p:nvSpPr>
          <p:cNvPr id="30" name="TextBox 29">
            <a:extLst>
              <a:ext uri="{FF2B5EF4-FFF2-40B4-BE49-F238E27FC236}">
                <a16:creationId xmlns:a16="http://schemas.microsoft.com/office/drawing/2014/main" id="{F7FC907C-4FAA-2349-926A-B3E76D94FF97}"/>
              </a:ext>
            </a:extLst>
          </p:cNvPr>
          <p:cNvSpPr txBox="1"/>
          <p:nvPr/>
        </p:nvSpPr>
        <p:spPr>
          <a:xfrm>
            <a:off x="6359701" y="3485410"/>
            <a:ext cx="2761690" cy="1446550"/>
          </a:xfrm>
          <a:prstGeom prst="rect">
            <a:avLst/>
          </a:prstGeom>
          <a:noFill/>
        </p:spPr>
        <p:txBody>
          <a:bodyPr wrap="square" rtlCol="0">
            <a:spAutoFit/>
          </a:bodyPr>
          <a:lstStyle/>
          <a:p>
            <a:pPr algn="ctr"/>
            <a:r>
              <a:rPr lang="en-US" sz="2200" b="1" dirty="0">
                <a:latin typeface="Consolas" panose="020B0609020204030204" pitchFamily="49" charset="0"/>
                <a:cs typeface="Consolas" panose="020B0609020204030204" pitchFamily="49" charset="0"/>
              </a:rPr>
              <a:t>SEEK_END</a:t>
            </a:r>
            <a:r>
              <a:rPr lang="en-US" sz="2200" dirty="0"/>
              <a:t> is like </a:t>
            </a:r>
            <a:r>
              <a:rPr lang="en-US" sz="2200" b="1" dirty="0">
                <a:latin typeface="Consolas" panose="020B0609020204030204" pitchFamily="49" charset="0"/>
                <a:cs typeface="Consolas" panose="020B0609020204030204" pitchFamily="49" charset="0"/>
              </a:rPr>
              <a:t>SEEK_CUR</a:t>
            </a:r>
            <a:r>
              <a:rPr lang="en-US" sz="2200" dirty="0"/>
              <a:t>, but measured from the end of the file.</a:t>
            </a:r>
          </a:p>
        </p:txBody>
      </p:sp>
    </p:spTree>
    <p:extLst>
      <p:ext uri="{BB962C8B-B14F-4D97-AF65-F5344CB8AC3E}">
        <p14:creationId xmlns:p14="http://schemas.microsoft.com/office/powerpoint/2010/main" val="15923702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p:bldP spid="11" grpId="0"/>
      <p:bldP spid="12" grpId="0" animBg="1"/>
      <p:bldP spid="14" grpId="0" animBg="1"/>
      <p:bldP spid="15" grpId="0" animBg="1"/>
      <p:bldP spid="31" grpId="0"/>
      <p:bldP spid="32" grpId="0"/>
      <p:bldP spid="34" grpId="0"/>
      <p:bldP spid="35" grpId="0"/>
      <p:bldP spid="26" grpId="0"/>
      <p:bldP spid="27" grpId="0"/>
      <p:bldP spid="3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big is the file?</a:t>
            </a:r>
            <a:r>
              <a:rPr lang="en-US" sz="2000" dirty="0"/>
              <a:t> (animated)</a:t>
            </a:r>
          </a:p>
        </p:txBody>
      </p:sp>
      <p:sp>
        <p:nvSpPr>
          <p:cNvPr id="3" name="Content Placeholder 2"/>
          <p:cNvSpPr>
            <a:spLocks noGrp="1"/>
          </p:cNvSpPr>
          <p:nvPr>
            <p:ph idx="1"/>
          </p:nvPr>
        </p:nvSpPr>
        <p:spPr>
          <a:xfrm>
            <a:off x="152400" y="495301"/>
            <a:ext cx="8991600" cy="457199"/>
          </a:xfrm>
        </p:spPr>
        <p:txBody>
          <a:bodyPr/>
          <a:lstStyle/>
          <a:p>
            <a:r>
              <a:rPr lang="en-US" dirty="0"/>
              <a:t>we can combine </a:t>
            </a:r>
            <a:r>
              <a:rPr lang="en-US" b="1" dirty="0" err="1">
                <a:latin typeface="Consolas" panose="020B0609020204030204" pitchFamily="49" charset="0"/>
                <a:cs typeface="Consolas" panose="020B0609020204030204" pitchFamily="49" charset="0"/>
              </a:rPr>
              <a:t>fseek</a:t>
            </a:r>
            <a:r>
              <a:rPr lang="en-US" b="1" dirty="0">
                <a:latin typeface="Consolas" panose="020B0609020204030204" pitchFamily="49" charset="0"/>
                <a:cs typeface="Consolas" panose="020B0609020204030204" pitchFamily="49" charset="0"/>
              </a:rPr>
              <a:t>()</a:t>
            </a:r>
            <a:r>
              <a:rPr lang="en-US" dirty="0"/>
              <a:t> and </a:t>
            </a:r>
            <a:r>
              <a:rPr lang="en-US" b="1" dirty="0" err="1">
                <a:latin typeface="Consolas" panose="020B0609020204030204" pitchFamily="49" charset="0"/>
                <a:cs typeface="Consolas" panose="020B0609020204030204" pitchFamily="49" charset="0"/>
              </a:rPr>
              <a:t>ftell</a:t>
            </a:r>
            <a:r>
              <a:rPr lang="en-US" b="1" dirty="0">
                <a:latin typeface="Consolas" panose="020B0609020204030204" pitchFamily="49" charset="0"/>
                <a:cs typeface="Consolas" panose="020B0609020204030204" pitchFamily="49" charset="0"/>
              </a:rPr>
              <a:t>()</a:t>
            </a:r>
            <a:r>
              <a:rPr lang="en-US" dirty="0"/>
              <a:t> to figure it out.</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21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238173467"/>
              </p:ext>
            </p:extLst>
          </p:nvPr>
        </p:nvGraphicFramePr>
        <p:xfrm>
          <a:off x="288546" y="2058960"/>
          <a:ext cx="8382000" cy="370840"/>
        </p:xfrm>
        <a:graphic>
          <a:graphicData uri="http://schemas.openxmlformats.org/drawingml/2006/table">
            <a:tbl>
              <a:tblPr bandRow="1">
                <a:tableStyleId>{5C22544A-7EE6-4342-B048-85BDC9FD1C3A}</a:tableStyleId>
              </a:tblPr>
              <a:tblGrid>
                <a:gridCol w="3810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81000">
                  <a:extLst>
                    <a:ext uri="{9D8B030D-6E8A-4147-A177-3AD203B41FA5}">
                      <a16:colId xmlns:a16="http://schemas.microsoft.com/office/drawing/2014/main" val="20009"/>
                    </a:ext>
                  </a:extLst>
                </a:gridCol>
                <a:gridCol w="381000">
                  <a:extLst>
                    <a:ext uri="{9D8B030D-6E8A-4147-A177-3AD203B41FA5}">
                      <a16:colId xmlns:a16="http://schemas.microsoft.com/office/drawing/2014/main" val="20010"/>
                    </a:ext>
                  </a:extLst>
                </a:gridCol>
                <a:gridCol w="381000">
                  <a:extLst>
                    <a:ext uri="{9D8B030D-6E8A-4147-A177-3AD203B41FA5}">
                      <a16:colId xmlns:a16="http://schemas.microsoft.com/office/drawing/2014/main" val="20011"/>
                    </a:ext>
                  </a:extLst>
                </a:gridCol>
                <a:gridCol w="381000">
                  <a:extLst>
                    <a:ext uri="{9D8B030D-6E8A-4147-A177-3AD203B41FA5}">
                      <a16:colId xmlns:a16="http://schemas.microsoft.com/office/drawing/2014/main" val="20012"/>
                    </a:ext>
                  </a:extLst>
                </a:gridCol>
                <a:gridCol w="381000">
                  <a:extLst>
                    <a:ext uri="{9D8B030D-6E8A-4147-A177-3AD203B41FA5}">
                      <a16:colId xmlns:a16="http://schemas.microsoft.com/office/drawing/2014/main" val="20013"/>
                    </a:ext>
                  </a:extLst>
                </a:gridCol>
                <a:gridCol w="381000">
                  <a:extLst>
                    <a:ext uri="{9D8B030D-6E8A-4147-A177-3AD203B41FA5}">
                      <a16:colId xmlns:a16="http://schemas.microsoft.com/office/drawing/2014/main" val="20014"/>
                    </a:ext>
                  </a:extLst>
                </a:gridCol>
                <a:gridCol w="381000">
                  <a:extLst>
                    <a:ext uri="{9D8B030D-6E8A-4147-A177-3AD203B41FA5}">
                      <a16:colId xmlns:a16="http://schemas.microsoft.com/office/drawing/2014/main" val="20015"/>
                    </a:ext>
                  </a:extLst>
                </a:gridCol>
                <a:gridCol w="381000">
                  <a:extLst>
                    <a:ext uri="{9D8B030D-6E8A-4147-A177-3AD203B41FA5}">
                      <a16:colId xmlns:a16="http://schemas.microsoft.com/office/drawing/2014/main" val="20016"/>
                    </a:ext>
                  </a:extLst>
                </a:gridCol>
                <a:gridCol w="381000">
                  <a:extLst>
                    <a:ext uri="{9D8B030D-6E8A-4147-A177-3AD203B41FA5}">
                      <a16:colId xmlns:a16="http://schemas.microsoft.com/office/drawing/2014/main" val="20017"/>
                    </a:ext>
                  </a:extLst>
                </a:gridCol>
                <a:gridCol w="381000">
                  <a:extLst>
                    <a:ext uri="{9D8B030D-6E8A-4147-A177-3AD203B41FA5}">
                      <a16:colId xmlns:a16="http://schemas.microsoft.com/office/drawing/2014/main" val="20018"/>
                    </a:ext>
                  </a:extLst>
                </a:gridCol>
                <a:gridCol w="381000">
                  <a:extLst>
                    <a:ext uri="{9D8B030D-6E8A-4147-A177-3AD203B41FA5}">
                      <a16:colId xmlns:a16="http://schemas.microsoft.com/office/drawing/2014/main" val="20019"/>
                    </a:ext>
                  </a:extLst>
                </a:gridCol>
                <a:gridCol w="381000">
                  <a:extLst>
                    <a:ext uri="{9D8B030D-6E8A-4147-A177-3AD203B41FA5}">
                      <a16:colId xmlns:a16="http://schemas.microsoft.com/office/drawing/2014/main" val="20020"/>
                    </a:ext>
                  </a:extLst>
                </a:gridCol>
                <a:gridCol w="381000">
                  <a:extLst>
                    <a:ext uri="{9D8B030D-6E8A-4147-A177-3AD203B41FA5}">
                      <a16:colId xmlns:a16="http://schemas.microsoft.com/office/drawing/2014/main" val="20021"/>
                    </a:ext>
                  </a:extLst>
                </a:gridCol>
              </a:tblGrid>
              <a:tr h="370840">
                <a:tc>
                  <a:txBody>
                    <a:bodyPr/>
                    <a:lstStyle/>
                    <a:p>
                      <a:pPr algn="ctr"/>
                      <a:r>
                        <a:rPr lang="en-US" sz="1200" dirty="0"/>
                        <a:t>0</a:t>
                      </a:r>
                    </a:p>
                  </a:txBody>
                  <a:tcPr anchor="ctr">
                    <a:solidFill>
                      <a:schemeClr val="accent2">
                        <a:lumMod val="60000"/>
                        <a:lumOff val="40000"/>
                      </a:schemeClr>
                    </a:solidFill>
                  </a:tcPr>
                </a:tc>
                <a:tc>
                  <a:txBody>
                    <a:bodyPr/>
                    <a:lstStyle/>
                    <a:p>
                      <a:pPr algn="ctr"/>
                      <a:r>
                        <a:rPr lang="en-US" sz="1200" dirty="0"/>
                        <a:t>1</a:t>
                      </a:r>
                    </a:p>
                  </a:txBody>
                  <a:tcPr anchor="ctr">
                    <a:solidFill>
                      <a:schemeClr val="accent2">
                        <a:lumMod val="60000"/>
                        <a:lumOff val="40000"/>
                      </a:schemeClr>
                    </a:solidFill>
                  </a:tcPr>
                </a:tc>
                <a:tc>
                  <a:txBody>
                    <a:bodyPr/>
                    <a:lstStyle/>
                    <a:p>
                      <a:pPr algn="ctr"/>
                      <a:r>
                        <a:rPr lang="en-US" sz="1200" dirty="0"/>
                        <a:t>2</a:t>
                      </a:r>
                    </a:p>
                  </a:txBody>
                  <a:tcPr anchor="ctr">
                    <a:solidFill>
                      <a:schemeClr val="accent2">
                        <a:lumMod val="60000"/>
                        <a:lumOff val="40000"/>
                      </a:schemeClr>
                    </a:solidFill>
                  </a:tcPr>
                </a:tc>
                <a:tc>
                  <a:txBody>
                    <a:bodyPr/>
                    <a:lstStyle/>
                    <a:p>
                      <a:pPr algn="ctr"/>
                      <a:r>
                        <a:rPr lang="en-US" sz="1200" dirty="0"/>
                        <a:t>3</a:t>
                      </a:r>
                    </a:p>
                  </a:txBody>
                  <a:tcPr anchor="ctr">
                    <a:solidFill>
                      <a:schemeClr val="accent2">
                        <a:lumMod val="60000"/>
                        <a:lumOff val="40000"/>
                      </a:schemeClr>
                    </a:solidFill>
                  </a:tcPr>
                </a:tc>
                <a:tc>
                  <a:txBody>
                    <a:bodyPr/>
                    <a:lstStyle/>
                    <a:p>
                      <a:pPr algn="ctr"/>
                      <a:r>
                        <a:rPr lang="en-US" sz="1200" dirty="0"/>
                        <a:t>4</a:t>
                      </a:r>
                    </a:p>
                  </a:txBody>
                  <a:tcPr anchor="ctr">
                    <a:solidFill>
                      <a:schemeClr val="accent2">
                        <a:lumMod val="60000"/>
                        <a:lumOff val="40000"/>
                      </a:schemeClr>
                    </a:solidFill>
                  </a:tcPr>
                </a:tc>
                <a:tc>
                  <a:txBody>
                    <a:bodyPr/>
                    <a:lstStyle/>
                    <a:p>
                      <a:pPr algn="ctr"/>
                      <a:r>
                        <a:rPr lang="en-US" sz="1200" dirty="0"/>
                        <a:t>5</a:t>
                      </a:r>
                    </a:p>
                  </a:txBody>
                  <a:tcPr anchor="ctr">
                    <a:solidFill>
                      <a:schemeClr val="accent2">
                        <a:lumMod val="60000"/>
                        <a:lumOff val="40000"/>
                      </a:schemeClr>
                    </a:solidFill>
                  </a:tcPr>
                </a:tc>
                <a:tc>
                  <a:txBody>
                    <a:bodyPr/>
                    <a:lstStyle/>
                    <a:p>
                      <a:pPr algn="ctr"/>
                      <a:r>
                        <a:rPr lang="en-US" sz="1200" dirty="0"/>
                        <a:t>6</a:t>
                      </a:r>
                    </a:p>
                  </a:txBody>
                  <a:tcPr anchor="ctr">
                    <a:solidFill>
                      <a:schemeClr val="accent2">
                        <a:lumMod val="60000"/>
                        <a:lumOff val="40000"/>
                      </a:schemeClr>
                    </a:solidFill>
                  </a:tcPr>
                </a:tc>
                <a:tc>
                  <a:txBody>
                    <a:bodyPr/>
                    <a:lstStyle/>
                    <a:p>
                      <a:pPr algn="ctr"/>
                      <a:r>
                        <a:rPr lang="en-US" sz="1200" dirty="0"/>
                        <a:t>7</a:t>
                      </a:r>
                    </a:p>
                  </a:txBody>
                  <a:tcPr anchor="ctr">
                    <a:solidFill>
                      <a:schemeClr val="accent2">
                        <a:lumMod val="60000"/>
                        <a:lumOff val="40000"/>
                      </a:schemeClr>
                    </a:solidFill>
                  </a:tcPr>
                </a:tc>
                <a:tc>
                  <a:txBody>
                    <a:bodyPr/>
                    <a:lstStyle/>
                    <a:p>
                      <a:pPr algn="ctr"/>
                      <a:r>
                        <a:rPr lang="en-US" sz="1200" dirty="0"/>
                        <a:t>8</a:t>
                      </a:r>
                    </a:p>
                  </a:txBody>
                  <a:tcPr anchor="ctr">
                    <a:solidFill>
                      <a:schemeClr val="accent2">
                        <a:lumMod val="60000"/>
                        <a:lumOff val="40000"/>
                      </a:schemeClr>
                    </a:solidFill>
                  </a:tcPr>
                </a:tc>
                <a:tc>
                  <a:txBody>
                    <a:bodyPr/>
                    <a:lstStyle/>
                    <a:p>
                      <a:pPr algn="ctr"/>
                      <a:r>
                        <a:rPr lang="en-US" sz="1200" dirty="0"/>
                        <a:t>9</a:t>
                      </a:r>
                    </a:p>
                  </a:txBody>
                  <a:tcPr anchor="ctr">
                    <a:solidFill>
                      <a:schemeClr val="accent2">
                        <a:lumMod val="60000"/>
                        <a:lumOff val="40000"/>
                      </a:schemeClr>
                    </a:solidFill>
                  </a:tcPr>
                </a:tc>
                <a:tc>
                  <a:txBody>
                    <a:bodyPr/>
                    <a:lstStyle/>
                    <a:p>
                      <a:pPr algn="ctr"/>
                      <a:r>
                        <a:rPr lang="en-US" sz="1200" dirty="0"/>
                        <a:t>10</a:t>
                      </a:r>
                    </a:p>
                  </a:txBody>
                  <a:tcPr anchor="ctr">
                    <a:solidFill>
                      <a:schemeClr val="accent2">
                        <a:lumMod val="60000"/>
                        <a:lumOff val="40000"/>
                      </a:schemeClr>
                    </a:solidFill>
                  </a:tcPr>
                </a:tc>
                <a:tc>
                  <a:txBody>
                    <a:bodyPr/>
                    <a:lstStyle/>
                    <a:p>
                      <a:pPr algn="ctr"/>
                      <a:r>
                        <a:rPr lang="en-US" sz="1200" dirty="0"/>
                        <a:t>11</a:t>
                      </a:r>
                    </a:p>
                  </a:txBody>
                  <a:tcPr anchor="ctr">
                    <a:solidFill>
                      <a:schemeClr val="accent2">
                        <a:lumMod val="60000"/>
                        <a:lumOff val="40000"/>
                      </a:schemeClr>
                    </a:solidFill>
                  </a:tcPr>
                </a:tc>
                <a:tc>
                  <a:txBody>
                    <a:bodyPr/>
                    <a:lstStyle/>
                    <a:p>
                      <a:pPr algn="ctr"/>
                      <a:r>
                        <a:rPr lang="en-US" sz="1200" dirty="0"/>
                        <a:t>12</a:t>
                      </a:r>
                    </a:p>
                  </a:txBody>
                  <a:tcPr anchor="ctr">
                    <a:solidFill>
                      <a:schemeClr val="accent2">
                        <a:lumMod val="60000"/>
                        <a:lumOff val="40000"/>
                      </a:schemeClr>
                    </a:solidFill>
                  </a:tcPr>
                </a:tc>
                <a:tc>
                  <a:txBody>
                    <a:bodyPr/>
                    <a:lstStyle/>
                    <a:p>
                      <a:pPr algn="ctr"/>
                      <a:r>
                        <a:rPr lang="en-US" sz="1200" dirty="0"/>
                        <a:t>13</a:t>
                      </a:r>
                    </a:p>
                  </a:txBody>
                  <a:tcPr anchor="ctr">
                    <a:solidFill>
                      <a:schemeClr val="accent2">
                        <a:lumMod val="60000"/>
                        <a:lumOff val="40000"/>
                      </a:schemeClr>
                    </a:solidFill>
                  </a:tcPr>
                </a:tc>
                <a:tc>
                  <a:txBody>
                    <a:bodyPr/>
                    <a:lstStyle/>
                    <a:p>
                      <a:pPr algn="ctr"/>
                      <a:r>
                        <a:rPr lang="en-US" sz="1200" dirty="0"/>
                        <a:t>14</a:t>
                      </a:r>
                    </a:p>
                  </a:txBody>
                  <a:tcPr anchor="ctr">
                    <a:solidFill>
                      <a:schemeClr val="accent2">
                        <a:lumMod val="60000"/>
                        <a:lumOff val="40000"/>
                      </a:schemeClr>
                    </a:solidFill>
                  </a:tcPr>
                </a:tc>
                <a:tc>
                  <a:txBody>
                    <a:bodyPr/>
                    <a:lstStyle/>
                    <a:p>
                      <a:pPr algn="ctr"/>
                      <a:r>
                        <a:rPr lang="en-US" sz="1200" dirty="0"/>
                        <a:t>15</a:t>
                      </a:r>
                    </a:p>
                  </a:txBody>
                  <a:tcPr anchor="ctr">
                    <a:solidFill>
                      <a:schemeClr val="accent2">
                        <a:lumMod val="60000"/>
                        <a:lumOff val="40000"/>
                      </a:schemeClr>
                    </a:solidFill>
                  </a:tcPr>
                </a:tc>
                <a:tc>
                  <a:txBody>
                    <a:bodyPr/>
                    <a:lstStyle/>
                    <a:p>
                      <a:pPr algn="ctr"/>
                      <a:r>
                        <a:rPr lang="en-US" sz="1200" dirty="0"/>
                        <a:t>16</a:t>
                      </a:r>
                    </a:p>
                  </a:txBody>
                  <a:tcPr anchor="ctr">
                    <a:solidFill>
                      <a:schemeClr val="accent2">
                        <a:lumMod val="60000"/>
                        <a:lumOff val="40000"/>
                      </a:schemeClr>
                    </a:solidFill>
                  </a:tcPr>
                </a:tc>
                <a:tc>
                  <a:txBody>
                    <a:bodyPr/>
                    <a:lstStyle/>
                    <a:p>
                      <a:pPr algn="ctr"/>
                      <a:r>
                        <a:rPr lang="en-US" sz="1200" dirty="0"/>
                        <a:t>17</a:t>
                      </a:r>
                    </a:p>
                  </a:txBody>
                  <a:tcPr anchor="ctr">
                    <a:solidFill>
                      <a:schemeClr val="accent2">
                        <a:lumMod val="60000"/>
                        <a:lumOff val="40000"/>
                      </a:schemeClr>
                    </a:solidFill>
                  </a:tcPr>
                </a:tc>
                <a:tc>
                  <a:txBody>
                    <a:bodyPr/>
                    <a:lstStyle/>
                    <a:p>
                      <a:pPr algn="ctr"/>
                      <a:r>
                        <a:rPr lang="en-US" sz="1200" dirty="0"/>
                        <a:t>18</a:t>
                      </a:r>
                    </a:p>
                  </a:txBody>
                  <a:tcPr anchor="ctr">
                    <a:solidFill>
                      <a:schemeClr val="accent2">
                        <a:lumMod val="60000"/>
                        <a:lumOff val="40000"/>
                      </a:schemeClr>
                    </a:solidFill>
                  </a:tcPr>
                </a:tc>
                <a:tc>
                  <a:txBody>
                    <a:bodyPr/>
                    <a:lstStyle/>
                    <a:p>
                      <a:pPr algn="ctr"/>
                      <a:r>
                        <a:rPr lang="en-US" sz="1200" dirty="0"/>
                        <a:t>19</a:t>
                      </a:r>
                    </a:p>
                  </a:txBody>
                  <a:tcPr anchor="ctr">
                    <a:solidFill>
                      <a:schemeClr val="accent2">
                        <a:lumMod val="60000"/>
                        <a:lumOff val="40000"/>
                      </a:schemeClr>
                    </a:solidFill>
                  </a:tcPr>
                </a:tc>
                <a:tc>
                  <a:txBody>
                    <a:bodyPr/>
                    <a:lstStyle/>
                    <a:p>
                      <a:pPr algn="ctr"/>
                      <a:r>
                        <a:rPr lang="en-US" sz="1200" dirty="0"/>
                        <a:t>20</a:t>
                      </a:r>
                    </a:p>
                  </a:txBody>
                  <a:tcPr anchor="ctr">
                    <a:solidFill>
                      <a:schemeClr val="accent2">
                        <a:lumMod val="60000"/>
                        <a:lumOff val="40000"/>
                      </a:schemeClr>
                    </a:solidFill>
                  </a:tcPr>
                </a:tc>
                <a:tc>
                  <a:txBody>
                    <a:bodyPr/>
                    <a:lstStyle/>
                    <a:p>
                      <a:pPr algn="ctr"/>
                      <a:r>
                        <a:rPr lang="en-US" sz="1200" dirty="0"/>
                        <a:t>21</a:t>
                      </a:r>
                    </a:p>
                  </a:txBody>
                  <a:tcPr anchor="ctr">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10" name="Down Arrow 9"/>
          <p:cNvSpPr/>
          <p:nvPr/>
        </p:nvSpPr>
        <p:spPr>
          <a:xfrm>
            <a:off x="27039" y="1183770"/>
            <a:ext cx="875190" cy="87519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you are here</a:t>
            </a:r>
          </a:p>
        </p:txBody>
      </p:sp>
      <p:sp>
        <p:nvSpPr>
          <p:cNvPr id="11" name="TextBox 10"/>
          <p:cNvSpPr txBox="1"/>
          <p:nvPr/>
        </p:nvSpPr>
        <p:spPr>
          <a:xfrm>
            <a:off x="372500" y="2845482"/>
            <a:ext cx="5113900" cy="523220"/>
          </a:xfrm>
          <a:prstGeom prst="rect">
            <a:avLst/>
          </a:prstGeom>
          <a:noFill/>
        </p:spPr>
        <p:txBody>
          <a:bodyPr wrap="none" rtlCol="0">
            <a:spAutoFit/>
          </a:bodyPr>
          <a:lstStyle/>
          <a:p>
            <a:r>
              <a:rPr lang="en-US" sz="2800" b="1" dirty="0">
                <a:latin typeface="Consolas" charset="0"/>
                <a:ea typeface="Consolas" charset="0"/>
                <a:cs typeface="Consolas" charset="0"/>
              </a:rPr>
              <a:t>1. </a:t>
            </a:r>
            <a:r>
              <a:rPr lang="en-US" sz="2800" b="1" dirty="0" err="1">
                <a:latin typeface="Consolas" charset="0"/>
                <a:ea typeface="Consolas" charset="0"/>
                <a:cs typeface="Consolas" charset="0"/>
              </a:rPr>
              <a:t>fseek</a:t>
            </a:r>
            <a:r>
              <a:rPr lang="en-US" sz="2800" b="1" dirty="0">
                <a:latin typeface="Consolas" charset="0"/>
                <a:ea typeface="Consolas" charset="0"/>
                <a:cs typeface="Consolas" charset="0"/>
              </a:rPr>
              <a:t>(f, </a:t>
            </a:r>
            <a:r>
              <a:rPr lang="en-US" sz="2800" b="1" dirty="0">
                <a:solidFill>
                  <a:schemeClr val="accent3">
                    <a:lumMod val="75000"/>
                  </a:schemeClr>
                </a:solidFill>
                <a:latin typeface="Consolas" charset="0"/>
                <a:ea typeface="Consolas" charset="0"/>
                <a:cs typeface="Consolas" charset="0"/>
              </a:rPr>
              <a:t>0</a:t>
            </a:r>
            <a:r>
              <a:rPr lang="en-US" sz="2800" b="1" dirty="0">
                <a:latin typeface="Consolas" charset="0"/>
                <a:ea typeface="Consolas" charset="0"/>
                <a:cs typeface="Consolas" charset="0"/>
              </a:rPr>
              <a:t>, SEEK_END);</a:t>
            </a:r>
          </a:p>
        </p:txBody>
      </p:sp>
      <p:sp>
        <p:nvSpPr>
          <p:cNvPr id="12" name="TextBox 11"/>
          <p:cNvSpPr txBox="1"/>
          <p:nvPr/>
        </p:nvSpPr>
        <p:spPr>
          <a:xfrm>
            <a:off x="372500" y="3351881"/>
            <a:ext cx="4719562" cy="523220"/>
          </a:xfrm>
          <a:prstGeom prst="rect">
            <a:avLst/>
          </a:prstGeom>
          <a:noFill/>
        </p:spPr>
        <p:txBody>
          <a:bodyPr wrap="none" rtlCol="0">
            <a:spAutoFit/>
          </a:bodyPr>
          <a:lstStyle/>
          <a:p>
            <a:r>
              <a:rPr lang="en-US" sz="2800" b="1" dirty="0">
                <a:latin typeface="Consolas" charset="0"/>
                <a:ea typeface="Consolas" charset="0"/>
                <a:cs typeface="Consolas" charset="0"/>
              </a:rPr>
              <a:t>2. </a:t>
            </a:r>
            <a:r>
              <a:rPr lang="en-US" sz="2800" b="1" dirty="0">
                <a:solidFill>
                  <a:srgbClr val="FF0000"/>
                </a:solidFill>
                <a:latin typeface="Consolas" charset="0"/>
                <a:ea typeface="Consolas" charset="0"/>
                <a:cs typeface="Consolas" charset="0"/>
              </a:rPr>
              <a:t>long </a:t>
            </a:r>
            <a:r>
              <a:rPr lang="en-US" sz="2800" b="1" dirty="0" err="1">
                <a:latin typeface="Consolas" charset="0"/>
                <a:ea typeface="Consolas" charset="0"/>
                <a:cs typeface="Consolas" charset="0"/>
              </a:rPr>
              <a:t>len</a:t>
            </a:r>
            <a:r>
              <a:rPr lang="en-US" sz="2800" b="1" dirty="0">
                <a:latin typeface="Consolas" charset="0"/>
                <a:ea typeface="Consolas" charset="0"/>
                <a:cs typeface="Consolas" charset="0"/>
              </a:rPr>
              <a:t> = </a:t>
            </a:r>
            <a:r>
              <a:rPr lang="en-US" sz="2800" b="1" dirty="0" err="1">
                <a:latin typeface="Consolas" charset="0"/>
                <a:ea typeface="Consolas" charset="0"/>
                <a:cs typeface="Consolas" charset="0"/>
              </a:rPr>
              <a:t>ftell</a:t>
            </a:r>
            <a:r>
              <a:rPr lang="en-US" sz="2800" b="1" dirty="0">
                <a:latin typeface="Consolas" charset="0"/>
                <a:ea typeface="Consolas" charset="0"/>
                <a:cs typeface="Consolas" charset="0"/>
              </a:rPr>
              <a:t>(f);</a:t>
            </a:r>
          </a:p>
        </p:txBody>
      </p:sp>
      <p:sp>
        <p:nvSpPr>
          <p:cNvPr id="13" name="TextBox 12"/>
          <p:cNvSpPr txBox="1"/>
          <p:nvPr/>
        </p:nvSpPr>
        <p:spPr>
          <a:xfrm>
            <a:off x="372499" y="3858280"/>
            <a:ext cx="5113900" cy="523220"/>
          </a:xfrm>
          <a:prstGeom prst="rect">
            <a:avLst/>
          </a:prstGeom>
          <a:noFill/>
        </p:spPr>
        <p:txBody>
          <a:bodyPr wrap="none" rtlCol="0">
            <a:spAutoFit/>
          </a:bodyPr>
          <a:lstStyle/>
          <a:p>
            <a:r>
              <a:rPr lang="en-US" sz="2800" b="1" dirty="0">
                <a:latin typeface="Consolas" charset="0"/>
                <a:ea typeface="Consolas" charset="0"/>
                <a:cs typeface="Consolas" charset="0"/>
              </a:rPr>
              <a:t>3. </a:t>
            </a:r>
            <a:r>
              <a:rPr lang="en-US" sz="2800" b="1" dirty="0" err="1">
                <a:latin typeface="Consolas" charset="0"/>
                <a:ea typeface="Consolas" charset="0"/>
                <a:cs typeface="Consolas" charset="0"/>
              </a:rPr>
              <a:t>fseek</a:t>
            </a:r>
            <a:r>
              <a:rPr lang="en-US" sz="2800" b="1" dirty="0">
                <a:latin typeface="Consolas" charset="0"/>
                <a:ea typeface="Consolas" charset="0"/>
                <a:cs typeface="Consolas" charset="0"/>
              </a:rPr>
              <a:t>(f, </a:t>
            </a:r>
            <a:r>
              <a:rPr lang="en-US" sz="2800" b="1" dirty="0">
                <a:solidFill>
                  <a:schemeClr val="accent3">
                    <a:lumMod val="75000"/>
                  </a:schemeClr>
                </a:solidFill>
                <a:latin typeface="Consolas" charset="0"/>
                <a:ea typeface="Consolas" charset="0"/>
                <a:cs typeface="Consolas" charset="0"/>
              </a:rPr>
              <a:t>0</a:t>
            </a:r>
            <a:r>
              <a:rPr lang="en-US" sz="2800" b="1" dirty="0">
                <a:latin typeface="Consolas" charset="0"/>
                <a:ea typeface="Consolas" charset="0"/>
                <a:cs typeface="Consolas" charset="0"/>
              </a:rPr>
              <a:t>, SEEK_SET);</a:t>
            </a:r>
          </a:p>
        </p:txBody>
      </p:sp>
      <p:sp>
        <p:nvSpPr>
          <p:cNvPr id="15" name="Rounded Rectangular Callout 14"/>
          <p:cNvSpPr/>
          <p:nvPr/>
        </p:nvSpPr>
        <p:spPr>
          <a:xfrm>
            <a:off x="7124700" y="2888770"/>
            <a:ext cx="1676400" cy="838200"/>
          </a:xfrm>
          <a:prstGeom prst="wedgeRoundRectCallout">
            <a:avLst>
              <a:gd name="adj1" fmla="val 53068"/>
              <a:gd name="adj2" fmla="val -10172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you're at offset 22.</a:t>
            </a:r>
          </a:p>
        </p:txBody>
      </p:sp>
      <p:sp>
        <p:nvSpPr>
          <p:cNvPr id="14" name="TextBox 13">
            <a:extLst>
              <a:ext uri="{FF2B5EF4-FFF2-40B4-BE49-F238E27FC236}">
                <a16:creationId xmlns:a16="http://schemas.microsoft.com/office/drawing/2014/main" id="{FB6BD4E2-D100-6C4B-8C44-F3FD0B6CC2DE}"/>
              </a:ext>
            </a:extLst>
          </p:cNvPr>
          <p:cNvSpPr txBox="1"/>
          <p:nvPr/>
        </p:nvSpPr>
        <p:spPr>
          <a:xfrm>
            <a:off x="1590955" y="4679654"/>
            <a:ext cx="6495490" cy="769441"/>
          </a:xfrm>
          <a:prstGeom prst="rect">
            <a:avLst/>
          </a:prstGeom>
          <a:noFill/>
        </p:spPr>
        <p:txBody>
          <a:bodyPr wrap="square" rtlCol="0">
            <a:spAutoFit/>
          </a:bodyPr>
          <a:lstStyle/>
          <a:p>
            <a:pPr algn="ctr"/>
            <a:r>
              <a:rPr lang="en-US" sz="2200" dirty="0"/>
              <a:t>of course, if you </a:t>
            </a:r>
            <a:r>
              <a:rPr lang="en-US" sz="2200" i="1" dirty="0"/>
              <a:t>weren’t</a:t>
            </a:r>
            <a:r>
              <a:rPr lang="en-US" sz="2200" dirty="0"/>
              <a:t> at position 0 to start with, this would be more complicated…</a:t>
            </a:r>
          </a:p>
        </p:txBody>
      </p:sp>
    </p:spTree>
    <p:extLst>
      <p:ext uri="{BB962C8B-B14F-4D97-AF65-F5344CB8AC3E}">
        <p14:creationId xmlns:p14="http://schemas.microsoft.com/office/powerpoint/2010/main" val="19055114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4.44444E-6 -1.11111E-6 L 0.92431 0.00361 " pathEditMode="relative" rAng="0" ptsTypes="AA">
                                      <p:cBhvr>
                                        <p:cTn id="10" dur="500" fill="hold"/>
                                        <p:tgtEl>
                                          <p:spTgt spid="10"/>
                                        </p:tgtEl>
                                        <p:attrNameLst>
                                          <p:attrName>ppt_x</p:attrName>
                                          <p:attrName>ppt_y</p:attrName>
                                        </p:attrNameLst>
                                      </p:cBhvr>
                                      <p:rCtr x="46215" y="167"/>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1" nodeType="clickEffect">
                                  <p:stCondLst>
                                    <p:cond delay="0"/>
                                  </p:stCondLst>
                                  <p:childTnLst>
                                    <p:animMotion origin="layout" path="M 0.92431 0.00361 L 9.43256E-18 -2.22222E-6 " pathEditMode="relative" rAng="0" ptsTypes="AA">
                                      <p:cBhvr>
                                        <p:cTn id="26" dur="500" fill="hold"/>
                                        <p:tgtEl>
                                          <p:spTgt spid="10"/>
                                        </p:tgtEl>
                                        <p:attrNameLst>
                                          <p:attrName>ppt_x</p:attrName>
                                          <p:attrName>ppt_y</p:attrName>
                                        </p:attrNameLst>
                                      </p:cBhvr>
                                      <p:rCtr x="-46250" y="0"/>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p:bldP spid="12" grpId="0"/>
      <p:bldP spid="13" grpId="0"/>
      <p:bldP spid="15" grpId="0" animBg="1"/>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Strings in C</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54413833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you get when you mix</a:t>
            </a:r>
            <a:r>
              <a:rPr lang="mr-IN" dirty="0"/>
              <a:t>…</a:t>
            </a:r>
            <a:endParaRPr lang="en-US" dirty="0"/>
          </a:p>
        </p:txBody>
      </p:sp>
      <p:sp>
        <p:nvSpPr>
          <p:cNvPr id="3" name="Content Placeholder 2"/>
          <p:cNvSpPr>
            <a:spLocks noGrp="1"/>
          </p:cNvSpPr>
          <p:nvPr>
            <p:ph idx="1"/>
          </p:nvPr>
        </p:nvSpPr>
        <p:spPr>
          <a:xfrm>
            <a:off x="152400" y="495301"/>
            <a:ext cx="8991600" cy="5638799"/>
          </a:xfrm>
        </p:spPr>
        <p:txBody>
          <a:bodyPr/>
          <a:lstStyle/>
          <a:p>
            <a:r>
              <a:rPr lang="mr-IN" dirty="0"/>
              <a:t>…</a:t>
            </a:r>
            <a:r>
              <a:rPr lang="en-US" dirty="0"/>
              <a:t>arbitrary-length strings</a:t>
            </a:r>
            <a:r>
              <a:rPr lang="mr-IN" dirty="0"/>
              <a:t>…</a:t>
            </a:r>
            <a:endParaRPr lang="en-US" dirty="0"/>
          </a:p>
          <a:p>
            <a:r>
              <a:rPr lang="mr-IN" dirty="0"/>
              <a:t>…</a:t>
            </a:r>
            <a:r>
              <a:rPr lang="en-US" dirty="0"/>
              <a:t>whose length is only indicated by a </a:t>
            </a:r>
            <a:r>
              <a:rPr lang="en-US" b="1" dirty="0"/>
              <a:t>special value</a:t>
            </a:r>
            <a:r>
              <a:rPr lang="mr-IN" dirty="0"/>
              <a:t>…</a:t>
            </a:r>
            <a:endParaRPr lang="en-US" dirty="0"/>
          </a:p>
          <a:p>
            <a:r>
              <a:rPr lang="mr-IN" dirty="0"/>
              <a:t>…</a:t>
            </a:r>
            <a:r>
              <a:rPr lang="en-US" dirty="0"/>
              <a:t>where forgetting that value leads to </a:t>
            </a:r>
            <a:r>
              <a:rPr lang="en-US" b="1" dirty="0"/>
              <a:t>accesses past the end</a:t>
            </a:r>
            <a:r>
              <a:rPr lang="mr-IN" dirty="0"/>
              <a:t>…</a:t>
            </a:r>
            <a:endParaRPr lang="en-US" dirty="0"/>
          </a:p>
          <a:p>
            <a:r>
              <a:rPr lang="mr-IN" dirty="0"/>
              <a:t>…</a:t>
            </a:r>
            <a:r>
              <a:rPr lang="en-US" dirty="0"/>
              <a:t>in a language that has </a:t>
            </a:r>
            <a:r>
              <a:rPr lang="en-US" b="1" dirty="0"/>
              <a:t>no array bounds checking?</a:t>
            </a:r>
          </a:p>
          <a:p>
            <a:pPr lvl="1"/>
            <a:r>
              <a:rPr lang="en-US" i="1" dirty="0"/>
              <a:t>garbage</a:t>
            </a:r>
          </a:p>
          <a:p>
            <a:pPr lvl="1"/>
            <a:r>
              <a:rPr lang="en-US" dirty="0"/>
              <a:t>I </a:t>
            </a:r>
            <a:r>
              <a:rPr lang="en-US" i="1" dirty="0"/>
              <a:t>cannot</a:t>
            </a:r>
            <a:r>
              <a:rPr lang="en-US" dirty="0"/>
              <a:t> overstress how terrible string manipulation is in C</a:t>
            </a:r>
          </a:p>
          <a:p>
            <a:r>
              <a:rPr lang="en-US" b="1" dirty="0">
                <a:solidFill>
                  <a:srgbClr val="FF0000"/>
                </a:solidFill>
              </a:rPr>
              <a:t>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do not do string manipulation in C. </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4</a:t>
            </a:fld>
            <a:endParaRPr lang="en-US"/>
          </a:p>
        </p:txBody>
      </p:sp>
    </p:spTree>
    <p:extLst>
      <p:ext uri="{BB962C8B-B14F-4D97-AF65-F5344CB8AC3E}">
        <p14:creationId xmlns:p14="http://schemas.microsoft.com/office/powerpoint/2010/main" val="13476274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Pitt only allow 14-character passwords?</a:t>
            </a:r>
          </a:p>
        </p:txBody>
      </p:sp>
      <p:sp>
        <p:nvSpPr>
          <p:cNvPr id="3" name="Content Placeholder 2"/>
          <p:cNvSpPr>
            <a:spLocks noGrp="1"/>
          </p:cNvSpPr>
          <p:nvPr>
            <p:ph idx="1"/>
          </p:nvPr>
        </p:nvSpPr>
        <p:spPr>
          <a:xfrm>
            <a:off x="152400" y="495301"/>
            <a:ext cx="8991600" cy="533399"/>
          </a:xfrm>
        </p:spPr>
        <p:txBody>
          <a:bodyPr/>
          <a:lstStyle/>
          <a:p>
            <a:r>
              <a:rPr lang="en-US" dirty="0"/>
              <a:t>the problem is multi-faceted.</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5</a:t>
            </a:fld>
            <a:endParaRPr lang="en-US"/>
          </a:p>
        </p:txBody>
      </p:sp>
      <p:graphicFrame>
        <p:nvGraphicFramePr>
          <p:cNvPr id="6" name="Table 5"/>
          <p:cNvGraphicFramePr>
            <a:graphicFrameLocks noGrp="1"/>
          </p:cNvGraphicFramePr>
          <p:nvPr>
            <p:extLst/>
          </p:nvPr>
        </p:nvGraphicFramePr>
        <p:xfrm>
          <a:off x="225454" y="1479483"/>
          <a:ext cx="6019800" cy="1055380"/>
        </p:xfrm>
        <a:graphic>
          <a:graphicData uri="http://schemas.openxmlformats.org/drawingml/2006/table">
            <a:tbl>
              <a:tblPr firstRow="1" bandRow="1">
                <a:tableStyleId>{93296810-A885-4BE3-A3E7-6D5BEEA58F35}</a:tableStyleId>
              </a:tblPr>
              <a:tblGrid>
                <a:gridCol w="601980">
                  <a:extLst>
                    <a:ext uri="{9D8B030D-6E8A-4147-A177-3AD203B41FA5}">
                      <a16:colId xmlns:a16="http://schemas.microsoft.com/office/drawing/2014/main" val="20000"/>
                    </a:ext>
                  </a:extLst>
                </a:gridCol>
                <a:gridCol w="601980">
                  <a:extLst>
                    <a:ext uri="{9D8B030D-6E8A-4147-A177-3AD203B41FA5}">
                      <a16:colId xmlns:a16="http://schemas.microsoft.com/office/drawing/2014/main" val="20001"/>
                    </a:ext>
                  </a:extLst>
                </a:gridCol>
                <a:gridCol w="601980">
                  <a:extLst>
                    <a:ext uri="{9D8B030D-6E8A-4147-A177-3AD203B41FA5}">
                      <a16:colId xmlns:a16="http://schemas.microsoft.com/office/drawing/2014/main" val="20002"/>
                    </a:ext>
                  </a:extLst>
                </a:gridCol>
                <a:gridCol w="601980">
                  <a:extLst>
                    <a:ext uri="{9D8B030D-6E8A-4147-A177-3AD203B41FA5}">
                      <a16:colId xmlns:a16="http://schemas.microsoft.com/office/drawing/2014/main" val="20003"/>
                    </a:ext>
                  </a:extLst>
                </a:gridCol>
                <a:gridCol w="601980">
                  <a:extLst>
                    <a:ext uri="{9D8B030D-6E8A-4147-A177-3AD203B41FA5}">
                      <a16:colId xmlns:a16="http://schemas.microsoft.com/office/drawing/2014/main" val="20004"/>
                    </a:ext>
                  </a:extLst>
                </a:gridCol>
                <a:gridCol w="601980">
                  <a:extLst>
                    <a:ext uri="{9D8B030D-6E8A-4147-A177-3AD203B41FA5}">
                      <a16:colId xmlns:a16="http://schemas.microsoft.com/office/drawing/2014/main" val="20005"/>
                    </a:ext>
                  </a:extLst>
                </a:gridCol>
                <a:gridCol w="601980">
                  <a:extLst>
                    <a:ext uri="{9D8B030D-6E8A-4147-A177-3AD203B41FA5}">
                      <a16:colId xmlns:a16="http://schemas.microsoft.com/office/drawing/2014/main" val="20006"/>
                    </a:ext>
                  </a:extLst>
                </a:gridCol>
                <a:gridCol w="601980">
                  <a:extLst>
                    <a:ext uri="{9D8B030D-6E8A-4147-A177-3AD203B41FA5}">
                      <a16:colId xmlns:a16="http://schemas.microsoft.com/office/drawing/2014/main" val="20007"/>
                    </a:ext>
                  </a:extLst>
                </a:gridCol>
                <a:gridCol w="601980">
                  <a:extLst>
                    <a:ext uri="{9D8B030D-6E8A-4147-A177-3AD203B41FA5}">
                      <a16:colId xmlns:a16="http://schemas.microsoft.com/office/drawing/2014/main" val="20008"/>
                    </a:ext>
                  </a:extLst>
                </a:gridCol>
                <a:gridCol w="601980">
                  <a:extLst>
                    <a:ext uri="{9D8B030D-6E8A-4147-A177-3AD203B41FA5}">
                      <a16:colId xmlns:a16="http://schemas.microsoft.com/office/drawing/2014/main" val="20009"/>
                    </a:ext>
                  </a:extLst>
                </a:gridCol>
              </a:tblGrid>
              <a:tr h="320720">
                <a:tc>
                  <a:txBody>
                    <a:bodyPr/>
                    <a:lstStyle/>
                    <a:p>
                      <a:pPr algn="ctr"/>
                      <a:r>
                        <a:rPr lang="en-US" sz="2000" dirty="0"/>
                        <a:t>0</a:t>
                      </a:r>
                    </a:p>
                  </a:txBody>
                  <a:tcPr marL="131449" marR="131449" marT="65725" marB="65725" anchor="ctr"/>
                </a:tc>
                <a:tc>
                  <a:txBody>
                    <a:bodyPr/>
                    <a:lstStyle/>
                    <a:p>
                      <a:pPr algn="ctr"/>
                      <a:r>
                        <a:rPr lang="en-US" sz="2000" dirty="0"/>
                        <a:t>1</a:t>
                      </a:r>
                    </a:p>
                  </a:txBody>
                  <a:tcPr marL="131449" marR="131449" marT="65725" marB="65725" anchor="ctr"/>
                </a:tc>
                <a:tc>
                  <a:txBody>
                    <a:bodyPr/>
                    <a:lstStyle/>
                    <a:p>
                      <a:pPr algn="ctr"/>
                      <a:r>
                        <a:rPr lang="en-US" sz="2000" dirty="0"/>
                        <a:t>2</a:t>
                      </a:r>
                    </a:p>
                  </a:txBody>
                  <a:tcPr marL="131449" marR="131449" marT="65725" marB="65725" anchor="ctr"/>
                </a:tc>
                <a:tc>
                  <a:txBody>
                    <a:bodyPr/>
                    <a:lstStyle/>
                    <a:p>
                      <a:pPr algn="ctr"/>
                      <a:r>
                        <a:rPr lang="en-US" sz="2000" dirty="0"/>
                        <a:t>3</a:t>
                      </a:r>
                    </a:p>
                  </a:txBody>
                  <a:tcPr marL="131449" marR="131449" marT="65725" marB="65725" anchor="ctr"/>
                </a:tc>
                <a:tc>
                  <a:txBody>
                    <a:bodyPr/>
                    <a:lstStyle/>
                    <a:p>
                      <a:pPr algn="ctr"/>
                      <a:r>
                        <a:rPr lang="en-US" sz="2000" dirty="0"/>
                        <a:t>4</a:t>
                      </a:r>
                    </a:p>
                  </a:txBody>
                  <a:tcPr marL="131449" marR="131449" marT="65725" marB="65725" anchor="ctr"/>
                </a:tc>
                <a:tc>
                  <a:txBody>
                    <a:bodyPr/>
                    <a:lstStyle/>
                    <a:p>
                      <a:pPr algn="ctr"/>
                      <a:r>
                        <a:rPr lang="en-US" sz="2000" dirty="0"/>
                        <a:t>5</a:t>
                      </a:r>
                    </a:p>
                  </a:txBody>
                  <a:tcPr marL="131449" marR="131449" marT="65725" marB="65725" anchor="ctr"/>
                </a:tc>
                <a:tc>
                  <a:txBody>
                    <a:bodyPr/>
                    <a:lstStyle/>
                    <a:p>
                      <a:pPr algn="ctr"/>
                      <a:r>
                        <a:rPr lang="en-US" sz="2000" dirty="0"/>
                        <a:t>6</a:t>
                      </a:r>
                    </a:p>
                  </a:txBody>
                  <a:tcPr marL="131449" marR="131449" marT="65725" marB="65725" anchor="ctr"/>
                </a:tc>
                <a:tc>
                  <a:txBody>
                    <a:bodyPr/>
                    <a:lstStyle/>
                    <a:p>
                      <a:pPr algn="ctr"/>
                      <a:r>
                        <a:rPr lang="en-US" sz="2000" dirty="0"/>
                        <a:t>7</a:t>
                      </a:r>
                    </a:p>
                  </a:txBody>
                  <a:tcPr marL="131449" marR="131449" marT="65725" marB="65725" anchor="ctr"/>
                </a:tc>
                <a:tc>
                  <a:txBody>
                    <a:bodyPr/>
                    <a:lstStyle/>
                    <a:p>
                      <a:pPr algn="ctr"/>
                      <a:r>
                        <a:rPr lang="en-US" sz="2000" dirty="0"/>
                        <a:t>8</a:t>
                      </a:r>
                    </a:p>
                  </a:txBody>
                  <a:tcPr marL="131449" marR="131449" marT="65725" marB="65725" anchor="ctr"/>
                </a:tc>
                <a:tc>
                  <a:txBody>
                    <a:bodyPr/>
                    <a:lstStyle/>
                    <a:p>
                      <a:pPr algn="ctr"/>
                      <a:r>
                        <a:rPr lang="en-US" sz="2000" dirty="0"/>
                        <a:t>9</a:t>
                      </a:r>
                    </a:p>
                  </a:txBody>
                  <a:tcPr marL="131449" marR="131449" marT="65725" marB="65725" anchor="ctr"/>
                </a:tc>
                <a:extLst>
                  <a:ext uri="{0D108BD9-81ED-4DB2-BD59-A6C34878D82A}">
                    <a16:rowId xmlns:a16="http://schemas.microsoft.com/office/drawing/2014/main" val="10000"/>
                  </a:ext>
                </a:extLst>
              </a:tr>
              <a:tr h="533100">
                <a:tc>
                  <a:txBody>
                    <a:bodyPr/>
                    <a:lstStyle/>
                    <a:p>
                      <a:pPr algn="ctr"/>
                      <a:r>
                        <a:rPr lang="en-US" sz="3200" b="1" dirty="0">
                          <a:latin typeface="Consolas" charset="0"/>
                          <a:ea typeface="Consolas" charset="0"/>
                          <a:cs typeface="Consolas" charset="0"/>
                        </a:rPr>
                        <a:t>H</a:t>
                      </a:r>
                    </a:p>
                  </a:txBody>
                  <a:tcPr marL="131449" marR="131449" marT="65725" marB="65725" anchor="ctr"/>
                </a:tc>
                <a:tc>
                  <a:txBody>
                    <a:bodyPr/>
                    <a:lstStyle/>
                    <a:p>
                      <a:pPr algn="ctr"/>
                      <a:r>
                        <a:rPr lang="en-US" sz="3200" b="1" dirty="0">
                          <a:latin typeface="Consolas" charset="0"/>
                          <a:ea typeface="Consolas" charset="0"/>
                          <a:cs typeface="Consolas" charset="0"/>
                        </a:rPr>
                        <a:t>i</a:t>
                      </a:r>
                    </a:p>
                  </a:txBody>
                  <a:tcPr marL="131449" marR="131449" marT="65725" marB="65725" anchor="ctr"/>
                </a:tc>
                <a:tc>
                  <a:txBody>
                    <a:bodyPr/>
                    <a:lstStyle/>
                    <a:p>
                      <a:pPr algn="ctr"/>
                      <a:r>
                        <a:rPr lang="en-US" sz="3200" b="1" baseline="0" dirty="0">
                          <a:latin typeface="Consolas" charset="0"/>
                          <a:ea typeface="Consolas" charset="0"/>
                          <a:cs typeface="Consolas" charset="0"/>
                        </a:rPr>
                        <a:t> </a:t>
                      </a:r>
                      <a:endParaRPr lang="en-US" sz="3200" b="1" dirty="0">
                        <a:latin typeface="Consolas" charset="0"/>
                        <a:ea typeface="Consolas" charset="0"/>
                        <a:cs typeface="Consolas" charset="0"/>
                      </a:endParaRPr>
                    </a:p>
                  </a:txBody>
                  <a:tcPr marL="131449" marR="131449" marT="65725" marB="65725" anchor="ctr"/>
                </a:tc>
                <a:tc>
                  <a:txBody>
                    <a:bodyPr/>
                    <a:lstStyle/>
                    <a:p>
                      <a:pPr algn="ctr"/>
                      <a:r>
                        <a:rPr lang="en-US" sz="3200" b="1" dirty="0">
                          <a:latin typeface="Consolas" charset="0"/>
                          <a:ea typeface="Consolas" charset="0"/>
                          <a:cs typeface="Consolas" charset="0"/>
                        </a:rPr>
                        <a:t>p</a:t>
                      </a:r>
                    </a:p>
                  </a:txBody>
                  <a:tcPr marL="131449" marR="131449" marT="65725" marB="65725" anchor="ctr"/>
                </a:tc>
                <a:tc>
                  <a:txBody>
                    <a:bodyPr/>
                    <a:lstStyle/>
                    <a:p>
                      <a:pPr algn="ctr"/>
                      <a:r>
                        <a:rPr lang="en-US" sz="3200" b="1" dirty="0">
                          <a:latin typeface="Consolas" charset="0"/>
                          <a:ea typeface="Consolas" charset="0"/>
                          <a:cs typeface="Consolas" charset="0"/>
                        </a:rPr>
                        <a:t>e</a:t>
                      </a:r>
                    </a:p>
                  </a:txBody>
                  <a:tcPr marL="131449" marR="131449" marT="65725" marB="65725" anchor="ctr"/>
                </a:tc>
                <a:tc>
                  <a:txBody>
                    <a:bodyPr/>
                    <a:lstStyle/>
                    <a:p>
                      <a:pPr algn="ctr"/>
                      <a:r>
                        <a:rPr lang="en-US" sz="3200" b="1" dirty="0">
                          <a:latin typeface="Consolas" charset="0"/>
                          <a:ea typeface="Consolas" charset="0"/>
                          <a:cs typeface="Consolas" charset="0"/>
                        </a:rPr>
                        <a:t>o</a:t>
                      </a:r>
                    </a:p>
                  </a:txBody>
                  <a:tcPr marL="131449" marR="131449" marT="65725" marB="65725" anchor="ctr"/>
                </a:tc>
                <a:tc>
                  <a:txBody>
                    <a:bodyPr/>
                    <a:lstStyle/>
                    <a:p>
                      <a:pPr algn="ctr"/>
                      <a:r>
                        <a:rPr lang="en-US" sz="3200" b="1" dirty="0">
                          <a:latin typeface="Consolas" charset="0"/>
                          <a:ea typeface="Consolas" charset="0"/>
                          <a:cs typeface="Consolas" charset="0"/>
                        </a:rPr>
                        <a:t>p</a:t>
                      </a:r>
                    </a:p>
                  </a:txBody>
                  <a:tcPr marL="131449" marR="131449" marT="65725" marB="65725" anchor="ctr"/>
                </a:tc>
                <a:tc>
                  <a:txBody>
                    <a:bodyPr/>
                    <a:lstStyle/>
                    <a:p>
                      <a:pPr algn="ctr"/>
                      <a:r>
                        <a:rPr lang="en-US" sz="3200" b="1" i="0" dirty="0">
                          <a:latin typeface="Consolas" charset="0"/>
                          <a:ea typeface="Consolas" charset="0"/>
                          <a:cs typeface="Consolas" charset="0"/>
                        </a:rPr>
                        <a:t>l</a:t>
                      </a:r>
                    </a:p>
                  </a:txBody>
                  <a:tcPr marL="131449" marR="131449" marT="65725" marB="65725" anchor="ctr"/>
                </a:tc>
                <a:tc>
                  <a:txBody>
                    <a:bodyPr/>
                    <a:lstStyle/>
                    <a:p>
                      <a:pPr algn="ctr"/>
                      <a:r>
                        <a:rPr lang="en-US" sz="3200" b="1" i="0" dirty="0">
                          <a:latin typeface="Consolas" charset="0"/>
                          <a:ea typeface="Consolas" charset="0"/>
                          <a:cs typeface="Consolas" charset="0"/>
                        </a:rPr>
                        <a:t>e</a:t>
                      </a:r>
                    </a:p>
                  </a:txBody>
                  <a:tcPr marL="131449" marR="131449" marT="65725" marB="65725" anchor="ctr"/>
                </a:tc>
                <a:tc>
                  <a:txBody>
                    <a:bodyPr/>
                    <a:lstStyle/>
                    <a:p>
                      <a:pPr algn="ctr"/>
                      <a:r>
                        <a:rPr lang="en-US" sz="2400" b="1" i="0" dirty="0">
                          <a:latin typeface="Consolas" charset="0"/>
                          <a:ea typeface="Consolas" charset="0"/>
                          <a:cs typeface="Consolas" charset="0"/>
                        </a:rPr>
                        <a:t>\0</a:t>
                      </a:r>
                      <a:endParaRPr lang="en-US" sz="3200" b="1" i="0" dirty="0">
                        <a:latin typeface="Consolas" charset="0"/>
                        <a:ea typeface="Consolas" charset="0"/>
                        <a:cs typeface="Consolas" charset="0"/>
                      </a:endParaRPr>
                    </a:p>
                  </a:txBody>
                  <a:tcPr marL="131449" marR="131449" marT="65725" marB="65725" anchor="ctr"/>
                </a:tc>
                <a:extLst>
                  <a:ext uri="{0D108BD9-81ED-4DB2-BD59-A6C34878D82A}">
                    <a16:rowId xmlns:a16="http://schemas.microsoft.com/office/drawing/2014/main" val="10001"/>
                  </a:ext>
                </a:extLst>
              </a:tr>
            </a:tbl>
          </a:graphicData>
        </a:graphic>
      </p:graphicFrame>
      <p:sp>
        <p:nvSpPr>
          <p:cNvPr id="7" name="TextBox 6"/>
          <p:cNvSpPr txBox="1"/>
          <p:nvPr/>
        </p:nvSpPr>
        <p:spPr>
          <a:xfrm>
            <a:off x="152400" y="895710"/>
            <a:ext cx="5705408" cy="523220"/>
          </a:xfrm>
          <a:prstGeom prst="rect">
            <a:avLst/>
          </a:prstGeom>
          <a:noFill/>
        </p:spPr>
        <p:txBody>
          <a:bodyPr wrap="none" rtlCol="0">
            <a:spAutoFit/>
          </a:bodyPr>
          <a:lstStyle/>
          <a:p>
            <a:r>
              <a:rPr lang="en-US" sz="2800" b="1" dirty="0">
                <a:solidFill>
                  <a:srgbClr val="FF0000"/>
                </a:solidFill>
                <a:latin typeface="Consolas" charset="0"/>
                <a:ea typeface="Consolas" charset="0"/>
                <a:cs typeface="Consolas" charset="0"/>
              </a:rPr>
              <a:t>char</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str</a:t>
            </a:r>
            <a:r>
              <a:rPr lang="en-US" sz="2800" b="1" dirty="0">
                <a:latin typeface="Consolas" charset="0"/>
                <a:ea typeface="Consolas" charset="0"/>
                <a:cs typeface="Consolas" charset="0"/>
              </a:rPr>
              <a:t>[</a:t>
            </a:r>
            <a:r>
              <a:rPr lang="en-US" sz="2800" b="1" dirty="0">
                <a:solidFill>
                  <a:schemeClr val="accent3">
                    <a:lumMod val="75000"/>
                  </a:schemeClr>
                </a:solidFill>
                <a:latin typeface="Consolas" charset="0"/>
                <a:ea typeface="Consolas" charset="0"/>
                <a:cs typeface="Consolas" charset="0"/>
              </a:rPr>
              <a:t>10</a:t>
            </a:r>
            <a:r>
              <a:rPr lang="en-US" sz="2800" b="1" dirty="0">
                <a:latin typeface="Consolas" charset="0"/>
                <a:ea typeface="Consolas" charset="0"/>
                <a:cs typeface="Consolas" charset="0"/>
              </a:rPr>
              <a:t>] = </a:t>
            </a:r>
            <a:r>
              <a:rPr lang="en-US" sz="2800" b="1" dirty="0">
                <a:solidFill>
                  <a:schemeClr val="accent6">
                    <a:lumMod val="75000"/>
                  </a:schemeClr>
                </a:solidFill>
                <a:latin typeface="Consolas" charset="0"/>
                <a:ea typeface="Consolas" charset="0"/>
                <a:cs typeface="Consolas" charset="0"/>
              </a:rPr>
              <a:t>"Hi people"</a:t>
            </a:r>
            <a:r>
              <a:rPr lang="en-US" sz="2800" b="1" dirty="0">
                <a:latin typeface="Consolas" charset="0"/>
                <a:ea typeface="Consolas" charset="0"/>
                <a:cs typeface="Consolas" charset="0"/>
              </a:rPr>
              <a:t>;</a:t>
            </a:r>
          </a:p>
        </p:txBody>
      </p:sp>
      <p:sp>
        <p:nvSpPr>
          <p:cNvPr id="8" name="TextBox 7"/>
          <p:cNvSpPr txBox="1"/>
          <p:nvPr/>
        </p:nvSpPr>
        <p:spPr>
          <a:xfrm>
            <a:off x="6278810" y="1060344"/>
            <a:ext cx="2807516" cy="769441"/>
          </a:xfrm>
          <a:prstGeom prst="rect">
            <a:avLst/>
          </a:prstGeom>
          <a:noFill/>
        </p:spPr>
        <p:txBody>
          <a:bodyPr wrap="square" rtlCol="0">
            <a:spAutoFit/>
          </a:bodyPr>
          <a:lstStyle/>
          <a:p>
            <a:pPr algn="ctr"/>
            <a:r>
              <a:rPr lang="en-US" sz="2200" dirty="0"/>
              <a:t>there's only room for 9 characters + \0</a:t>
            </a:r>
          </a:p>
        </p:txBody>
      </p:sp>
      <p:sp>
        <p:nvSpPr>
          <p:cNvPr id="9" name="Rectangle 8"/>
          <p:cNvSpPr/>
          <p:nvPr/>
        </p:nvSpPr>
        <p:spPr>
          <a:xfrm>
            <a:off x="6224981" y="1829785"/>
            <a:ext cx="2915174" cy="1107996"/>
          </a:xfrm>
          <a:prstGeom prst="rect">
            <a:avLst/>
          </a:prstGeom>
        </p:spPr>
        <p:txBody>
          <a:bodyPr wrap="square">
            <a:spAutoFit/>
          </a:bodyPr>
          <a:lstStyle/>
          <a:p>
            <a:pPr algn="ctr"/>
            <a:r>
              <a:rPr lang="en-US" sz="2200" dirty="0">
                <a:solidFill>
                  <a:srgbClr val="000000"/>
                </a:solidFill>
              </a:rPr>
              <a:t>but </a:t>
            </a:r>
            <a:r>
              <a:rPr lang="en-US" sz="2200" i="1" dirty="0">
                <a:solidFill>
                  <a:srgbClr val="000000"/>
                </a:solidFill>
              </a:rPr>
              <a:t>nothing</a:t>
            </a:r>
            <a:r>
              <a:rPr lang="en-US" sz="2200" dirty="0">
                <a:solidFill>
                  <a:srgbClr val="000000"/>
                </a:solidFill>
              </a:rPr>
              <a:t> stops us from accessing past the end!</a:t>
            </a:r>
            <a:endParaRPr lang="en-US" dirty="0"/>
          </a:p>
        </p:txBody>
      </p:sp>
      <p:sp>
        <p:nvSpPr>
          <p:cNvPr id="10" name="TextBox 9"/>
          <p:cNvSpPr txBox="1"/>
          <p:nvPr/>
        </p:nvSpPr>
        <p:spPr>
          <a:xfrm>
            <a:off x="6249099" y="2885165"/>
            <a:ext cx="2945037" cy="523220"/>
          </a:xfrm>
          <a:prstGeom prst="rect">
            <a:avLst/>
          </a:prstGeom>
          <a:noFill/>
        </p:spPr>
        <p:txBody>
          <a:bodyPr wrap="none" rtlCol="0">
            <a:spAutoFit/>
          </a:bodyPr>
          <a:lstStyle/>
          <a:p>
            <a:r>
              <a:rPr lang="en-US" sz="2800" b="1" dirty="0" err="1">
                <a:latin typeface="Consolas" charset="0"/>
                <a:ea typeface="Consolas" charset="0"/>
                <a:cs typeface="Consolas" charset="0"/>
              </a:rPr>
              <a:t>str</a:t>
            </a:r>
            <a:r>
              <a:rPr lang="en-US" sz="2800" b="1" dirty="0">
                <a:latin typeface="Consolas" charset="0"/>
                <a:ea typeface="Consolas" charset="0"/>
                <a:cs typeface="Consolas" charset="0"/>
              </a:rPr>
              <a:t>[</a:t>
            </a:r>
            <a:r>
              <a:rPr lang="en-US" sz="2800" b="1" dirty="0">
                <a:solidFill>
                  <a:schemeClr val="accent3">
                    <a:lumMod val="75000"/>
                  </a:schemeClr>
                </a:solidFill>
                <a:latin typeface="Consolas" charset="0"/>
                <a:ea typeface="Consolas" charset="0"/>
                <a:cs typeface="Consolas" charset="0"/>
              </a:rPr>
              <a:t>10</a:t>
            </a:r>
            <a:r>
              <a:rPr lang="en-US" sz="2800" b="1" dirty="0">
                <a:latin typeface="Consolas" charset="0"/>
                <a:ea typeface="Consolas" charset="0"/>
                <a:cs typeface="Consolas" charset="0"/>
              </a:rPr>
              <a:t>] = </a:t>
            </a:r>
            <a:r>
              <a:rPr lang="en-US" sz="2800" b="1" dirty="0">
                <a:solidFill>
                  <a:schemeClr val="accent6">
                    <a:lumMod val="75000"/>
                  </a:schemeClr>
                </a:solidFill>
                <a:latin typeface="Consolas" charset="0"/>
                <a:ea typeface="Consolas" charset="0"/>
                <a:cs typeface="Consolas" charset="0"/>
              </a:rPr>
              <a:t>'@'</a:t>
            </a:r>
            <a:r>
              <a:rPr lang="en-US" sz="2800" b="1" dirty="0">
                <a:latin typeface="Consolas" charset="0"/>
                <a:ea typeface="Consolas" charset="0"/>
                <a:cs typeface="Consolas" charset="0"/>
              </a:rPr>
              <a:t>;</a:t>
            </a:r>
          </a:p>
        </p:txBody>
      </p:sp>
      <p:sp>
        <p:nvSpPr>
          <p:cNvPr id="11" name="TextBox 10"/>
          <p:cNvSpPr txBox="1"/>
          <p:nvPr/>
        </p:nvSpPr>
        <p:spPr>
          <a:xfrm>
            <a:off x="362865" y="2691105"/>
            <a:ext cx="4495800" cy="769441"/>
          </a:xfrm>
          <a:prstGeom prst="rect">
            <a:avLst/>
          </a:prstGeom>
          <a:noFill/>
        </p:spPr>
        <p:txBody>
          <a:bodyPr wrap="square" rtlCol="0">
            <a:spAutoFit/>
          </a:bodyPr>
          <a:lstStyle/>
          <a:p>
            <a:pPr algn="ctr"/>
            <a:r>
              <a:rPr lang="en-US" sz="2200" dirty="0"/>
              <a:t>if this \0 is lost somehow, we have </a:t>
            </a:r>
            <a:r>
              <a:rPr lang="en-US" sz="2200" b="1" dirty="0">
                <a:solidFill>
                  <a:srgbClr val="FF0000"/>
                </a:solidFill>
              </a:rPr>
              <a:t>no idea how long the string is.</a:t>
            </a:r>
          </a:p>
        </p:txBody>
      </p:sp>
      <p:sp>
        <p:nvSpPr>
          <p:cNvPr id="12" name="TextBox 11"/>
          <p:cNvSpPr txBox="1"/>
          <p:nvPr/>
        </p:nvSpPr>
        <p:spPr>
          <a:xfrm>
            <a:off x="1066800" y="3460546"/>
            <a:ext cx="2747868" cy="523220"/>
          </a:xfrm>
          <a:prstGeom prst="rect">
            <a:avLst/>
          </a:prstGeom>
          <a:noFill/>
        </p:spPr>
        <p:txBody>
          <a:bodyPr wrap="none" rtlCol="0">
            <a:spAutoFit/>
          </a:bodyPr>
          <a:lstStyle/>
          <a:p>
            <a:r>
              <a:rPr lang="en-US" sz="2800" b="1" dirty="0" err="1">
                <a:latin typeface="Consolas" charset="0"/>
                <a:ea typeface="Consolas" charset="0"/>
                <a:cs typeface="Consolas" charset="0"/>
              </a:rPr>
              <a:t>str</a:t>
            </a:r>
            <a:r>
              <a:rPr lang="en-US" sz="2800" b="1" dirty="0">
                <a:latin typeface="Consolas" charset="0"/>
                <a:ea typeface="Consolas" charset="0"/>
                <a:cs typeface="Consolas" charset="0"/>
              </a:rPr>
              <a:t>[</a:t>
            </a:r>
            <a:r>
              <a:rPr lang="en-US" sz="2800" b="1" dirty="0">
                <a:solidFill>
                  <a:schemeClr val="accent3">
                    <a:lumMod val="75000"/>
                  </a:schemeClr>
                </a:solidFill>
                <a:latin typeface="Consolas" charset="0"/>
                <a:ea typeface="Consolas" charset="0"/>
                <a:cs typeface="Consolas" charset="0"/>
              </a:rPr>
              <a:t>9</a:t>
            </a:r>
            <a:r>
              <a:rPr lang="en-US" sz="2800" b="1" dirty="0">
                <a:latin typeface="Consolas" charset="0"/>
                <a:ea typeface="Consolas" charset="0"/>
                <a:cs typeface="Consolas" charset="0"/>
              </a:rPr>
              <a:t>] = </a:t>
            </a:r>
            <a:r>
              <a:rPr lang="en-US" sz="2800" b="1" dirty="0">
                <a:solidFill>
                  <a:schemeClr val="accent6">
                    <a:lumMod val="75000"/>
                  </a:schemeClr>
                </a:solidFill>
                <a:latin typeface="Consolas" charset="0"/>
                <a:ea typeface="Consolas" charset="0"/>
                <a:cs typeface="Consolas" charset="0"/>
              </a:rPr>
              <a:t>'X'</a:t>
            </a:r>
            <a:r>
              <a:rPr lang="en-US" sz="2800" b="1" dirty="0">
                <a:latin typeface="Consolas" charset="0"/>
                <a:ea typeface="Consolas" charset="0"/>
                <a:cs typeface="Consolas" charset="0"/>
              </a:rPr>
              <a:t>;</a:t>
            </a:r>
          </a:p>
        </p:txBody>
      </p:sp>
      <p:sp>
        <p:nvSpPr>
          <p:cNvPr id="14" name="TextBox 13"/>
          <p:cNvSpPr txBox="1"/>
          <p:nvPr/>
        </p:nvSpPr>
        <p:spPr>
          <a:xfrm>
            <a:off x="5753100" y="1932419"/>
            <a:ext cx="410690" cy="584775"/>
          </a:xfrm>
          <a:prstGeom prst="rect">
            <a:avLst/>
          </a:prstGeom>
          <a:solidFill>
            <a:srgbClr val="FADDCF"/>
          </a:solidFill>
        </p:spPr>
        <p:txBody>
          <a:bodyPr wrap="none" rtlCol="0">
            <a:spAutoFit/>
          </a:bodyPr>
          <a:lstStyle/>
          <a:p>
            <a:r>
              <a:rPr lang="en-US" sz="3200" b="1" dirty="0">
                <a:latin typeface="Consolas" charset="0"/>
                <a:ea typeface="Consolas" charset="0"/>
                <a:cs typeface="Consolas" charset="0"/>
              </a:rPr>
              <a:t>X</a:t>
            </a:r>
          </a:p>
        </p:txBody>
      </p:sp>
      <p:sp>
        <p:nvSpPr>
          <p:cNvPr id="15" name="TextBox 14"/>
          <p:cNvSpPr txBox="1"/>
          <p:nvPr/>
        </p:nvSpPr>
        <p:spPr>
          <a:xfrm>
            <a:off x="3124200" y="4079044"/>
            <a:ext cx="5257800" cy="769441"/>
          </a:xfrm>
          <a:prstGeom prst="rect">
            <a:avLst/>
          </a:prstGeom>
          <a:noFill/>
        </p:spPr>
        <p:txBody>
          <a:bodyPr wrap="square" rtlCol="0">
            <a:spAutoFit/>
          </a:bodyPr>
          <a:lstStyle/>
          <a:p>
            <a:pPr algn="ctr"/>
            <a:r>
              <a:rPr lang="en-US" sz="2200" dirty="0"/>
              <a:t>if we want a longer string, we just don't have the room, so where do we put it??</a:t>
            </a:r>
          </a:p>
        </p:txBody>
      </p:sp>
      <p:sp>
        <p:nvSpPr>
          <p:cNvPr id="17" name="TextBox 16"/>
          <p:cNvSpPr txBox="1"/>
          <p:nvPr/>
        </p:nvSpPr>
        <p:spPr>
          <a:xfrm>
            <a:off x="6283023" y="1932419"/>
            <a:ext cx="410690" cy="584775"/>
          </a:xfrm>
          <a:prstGeom prst="rect">
            <a:avLst/>
          </a:prstGeom>
          <a:noFill/>
        </p:spPr>
        <p:txBody>
          <a:bodyPr wrap="none" rtlCol="0">
            <a:spAutoFit/>
          </a:bodyPr>
          <a:lstStyle/>
          <a:p>
            <a:r>
              <a:rPr lang="en-US" sz="3200" b="1" dirty="0">
                <a:solidFill>
                  <a:srgbClr val="FF0000"/>
                </a:solidFill>
                <a:latin typeface="Consolas" charset="0"/>
                <a:ea typeface="Consolas" charset="0"/>
                <a:cs typeface="Consolas" charset="0"/>
              </a:rPr>
              <a:t>@</a:t>
            </a:r>
          </a:p>
        </p:txBody>
      </p:sp>
      <p:sp>
        <p:nvSpPr>
          <p:cNvPr id="16" name="TextBox 15">
            <a:extLst>
              <a:ext uri="{FF2B5EF4-FFF2-40B4-BE49-F238E27FC236}">
                <a16:creationId xmlns:a16="http://schemas.microsoft.com/office/drawing/2014/main" id="{0BFF405C-137B-6F48-B729-3A99762E5C5C}"/>
              </a:ext>
            </a:extLst>
          </p:cNvPr>
          <p:cNvSpPr txBox="1"/>
          <p:nvPr/>
        </p:nvSpPr>
        <p:spPr>
          <a:xfrm>
            <a:off x="3429000" y="4907059"/>
            <a:ext cx="5257800" cy="369332"/>
          </a:xfrm>
          <a:prstGeom prst="rect">
            <a:avLst/>
          </a:prstGeom>
          <a:noFill/>
        </p:spPr>
        <p:txBody>
          <a:bodyPr wrap="square" rtlCol="0">
            <a:spAutoFit/>
          </a:bodyPr>
          <a:lstStyle/>
          <a:p>
            <a:pPr algn="ctr"/>
            <a:r>
              <a:rPr lang="en-US" sz="1800" dirty="0"/>
              <a:t>(4_strings_are_bad.c)</a:t>
            </a:r>
          </a:p>
        </p:txBody>
      </p:sp>
    </p:spTree>
    <p:extLst>
      <p:ext uri="{BB962C8B-B14F-4D97-AF65-F5344CB8AC3E}">
        <p14:creationId xmlns:p14="http://schemas.microsoft.com/office/powerpoint/2010/main" val="640062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4" grpId="0" animBg="1"/>
      <p:bldP spid="15" grpId="0"/>
      <p:bldP spid="17"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great unknown</a:t>
            </a:r>
          </a:p>
        </p:txBody>
      </p:sp>
      <p:sp>
        <p:nvSpPr>
          <p:cNvPr id="3" name="Content Placeholder 2"/>
          <p:cNvSpPr>
            <a:spLocks noGrp="1"/>
          </p:cNvSpPr>
          <p:nvPr>
            <p:ph idx="1"/>
          </p:nvPr>
        </p:nvSpPr>
        <p:spPr/>
        <p:txBody>
          <a:bodyPr/>
          <a:lstStyle/>
          <a:p>
            <a:r>
              <a:rPr lang="en-US" dirty="0"/>
              <a:t>you </a:t>
            </a:r>
            <a:r>
              <a:rPr lang="en-US" b="1" dirty="0"/>
              <a:t>cannot know in advance</a:t>
            </a:r>
            <a:r>
              <a:rPr lang="en-US" dirty="0"/>
              <a:t> how long an input string will be</a:t>
            </a:r>
          </a:p>
          <a:p>
            <a:pPr lvl="1"/>
            <a:r>
              <a:rPr lang="en-US" dirty="0"/>
              <a:t>from the user</a:t>
            </a:r>
          </a:p>
          <a:p>
            <a:pPr lvl="1"/>
            <a:r>
              <a:rPr lang="en-US" dirty="0"/>
              <a:t>from a file</a:t>
            </a:r>
          </a:p>
          <a:p>
            <a:pPr lvl="1"/>
            <a:r>
              <a:rPr lang="en-US" dirty="0"/>
              <a:t>from the network etc.</a:t>
            </a:r>
          </a:p>
          <a:p>
            <a:r>
              <a:rPr lang="en-US" dirty="0"/>
              <a:t>there are practical limits but in general, you have no idea</a:t>
            </a:r>
          </a:p>
          <a:p>
            <a:r>
              <a:rPr lang="en-US" dirty="0"/>
              <a:t>so how much space do you need?</a:t>
            </a:r>
          </a:p>
          <a:p>
            <a:pPr lvl="1"/>
            <a:r>
              <a:rPr lang="en-US" dirty="0"/>
              <a:t>how do you allocate "enough" space?</a:t>
            </a:r>
          </a:p>
          <a:p>
            <a:pPr lvl="2"/>
            <a:r>
              <a:rPr lang="en-US" dirty="0"/>
              <a:t>what do you do if you run out?</a:t>
            </a:r>
          </a:p>
          <a:p>
            <a:pPr lvl="3"/>
            <a:r>
              <a:rPr lang="en-US" dirty="0"/>
              <a:t>why is this so hard</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spTree>
    <p:extLst>
      <p:ext uri="{BB962C8B-B14F-4D97-AF65-F5344CB8AC3E}">
        <p14:creationId xmlns:p14="http://schemas.microsoft.com/office/powerpoint/2010/main" val="201078326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Initializing an array of characters</a:t>
            </a:r>
          </a:p>
        </p:txBody>
      </p:sp>
      <p:sp>
        <p:nvSpPr>
          <p:cNvPr id="3" name="Content Placeholder 2"/>
          <p:cNvSpPr>
            <a:spLocks noGrp="1"/>
          </p:cNvSpPr>
          <p:nvPr>
            <p:ph idx="1"/>
          </p:nvPr>
        </p:nvSpPr>
        <p:spPr/>
        <p:txBody>
          <a:bodyPr>
            <a:normAutofit/>
          </a:bodyPr>
          <a:lstStyle/>
          <a:p>
            <a:r>
              <a:rPr lang="en-US" dirty="0"/>
              <a:t>the easy way is like so:</a:t>
            </a:r>
          </a:p>
          <a:p>
            <a:pPr marL="0" indent="0">
              <a:buNone/>
            </a:pPr>
            <a:r>
              <a:rPr lang="en-US" sz="2400" b="1" dirty="0">
                <a:latin typeface="Consolas" charset="0"/>
                <a:ea typeface="Consolas" charset="0"/>
                <a:cs typeface="Consolas" charset="0"/>
              </a:rPr>
              <a:t>  </a:t>
            </a:r>
            <a:r>
              <a:rPr lang="en-US" sz="2400" b="1" dirty="0">
                <a:solidFill>
                  <a:srgbClr val="FF0000"/>
                </a:solidFill>
                <a:latin typeface="Consolas" charset="0"/>
                <a:ea typeface="Consolas" charset="0"/>
                <a:cs typeface="Consolas" charset="0"/>
              </a:rPr>
              <a:t>char</a:t>
            </a:r>
            <a:r>
              <a:rPr lang="en-US" sz="2400" b="1" dirty="0">
                <a:latin typeface="Consolas" charset="0"/>
                <a:ea typeface="Consolas" charset="0"/>
                <a:cs typeface="Consolas" charset="0"/>
              </a:rPr>
              <a:t> </a:t>
            </a:r>
            <a:r>
              <a:rPr lang="en-US" sz="2400" b="1" dirty="0" err="1">
                <a:latin typeface="Consolas" charset="0"/>
                <a:ea typeface="Consolas" charset="0"/>
                <a:cs typeface="Consolas" charset="0"/>
              </a:rPr>
              <a:t>mystr</a:t>
            </a:r>
            <a:r>
              <a:rPr lang="en-US" sz="2400" b="1" dirty="0">
                <a:latin typeface="Consolas" charset="0"/>
                <a:ea typeface="Consolas" charset="0"/>
                <a:cs typeface="Consolas" charset="0"/>
              </a:rPr>
              <a:t>[</a:t>
            </a:r>
            <a:r>
              <a:rPr lang="en-US" sz="2400" b="1" dirty="0">
                <a:solidFill>
                  <a:schemeClr val="accent3">
                    <a:lumMod val="75000"/>
                  </a:schemeClr>
                </a:solidFill>
                <a:latin typeface="Consolas" charset="0"/>
                <a:ea typeface="Consolas" charset="0"/>
                <a:cs typeface="Consolas" charset="0"/>
              </a:rPr>
              <a:t>100</a:t>
            </a:r>
            <a:r>
              <a:rPr lang="en-US" sz="2400" b="1" dirty="0">
                <a:latin typeface="Consolas" charset="0"/>
                <a:ea typeface="Consolas" charset="0"/>
                <a:cs typeface="Consolas" charset="0"/>
              </a:rPr>
              <a:t>] = </a:t>
            </a:r>
            <a:r>
              <a:rPr lang="en-US" sz="2400" b="1" dirty="0">
                <a:solidFill>
                  <a:schemeClr val="accent6">
                    <a:lumMod val="75000"/>
                  </a:schemeClr>
                </a:solidFill>
                <a:latin typeface="Consolas" charset="0"/>
                <a:ea typeface="Consolas" charset="0"/>
                <a:cs typeface="Consolas" charset="0"/>
              </a:rPr>
              <a:t>"some string"</a:t>
            </a:r>
            <a:r>
              <a:rPr lang="en-US" sz="2400" b="1" dirty="0">
                <a:latin typeface="Consolas" charset="0"/>
                <a:ea typeface="Consolas" charset="0"/>
                <a:cs typeface="Consolas" charset="0"/>
              </a:rPr>
              <a:t>;</a:t>
            </a:r>
          </a:p>
          <a:p>
            <a:r>
              <a:rPr lang="en-US" dirty="0"/>
              <a:t>this:</a:t>
            </a:r>
          </a:p>
          <a:p>
            <a:pPr lvl="1"/>
            <a:r>
              <a:rPr lang="en-US" dirty="0"/>
              <a:t>allocates space for 100 characters on the stack</a:t>
            </a:r>
          </a:p>
          <a:p>
            <a:pPr lvl="1"/>
            <a:r>
              <a:rPr lang="en-US" dirty="0"/>
              <a:t>fills the first </a:t>
            </a:r>
            <a:r>
              <a:rPr lang="en-US" i="1" dirty="0"/>
              <a:t>however many </a:t>
            </a:r>
            <a:r>
              <a:rPr lang="en-US" dirty="0"/>
              <a:t>with that string</a:t>
            </a:r>
          </a:p>
          <a:p>
            <a:pPr lvl="1"/>
            <a:r>
              <a:rPr lang="en-US" dirty="0"/>
              <a:t>fills the rest with \0 characters</a:t>
            </a:r>
          </a:p>
          <a:p>
            <a:r>
              <a:rPr lang="en-US" dirty="0">
                <a:solidFill>
                  <a:srgbClr val="FF0000"/>
                </a:solidFill>
              </a:rPr>
              <a:t>if you do this:</a:t>
            </a:r>
          </a:p>
          <a:p>
            <a:pPr marL="0" indent="0">
              <a:buNone/>
            </a:pPr>
            <a:r>
              <a:rPr lang="en-US" sz="2400" b="1" dirty="0">
                <a:solidFill>
                  <a:srgbClr val="000000"/>
                </a:solidFill>
                <a:latin typeface="Consolas" charset="0"/>
                <a:ea typeface="Consolas" charset="0"/>
                <a:cs typeface="Consolas" charset="0"/>
              </a:rPr>
              <a:t>  </a:t>
            </a:r>
            <a:r>
              <a:rPr lang="en-US" sz="2400" b="1" dirty="0">
                <a:solidFill>
                  <a:srgbClr val="FF0000"/>
                </a:solidFill>
                <a:latin typeface="Consolas" charset="0"/>
                <a:ea typeface="Consolas" charset="0"/>
                <a:cs typeface="Consolas" charset="0"/>
              </a:rPr>
              <a:t>char</a:t>
            </a:r>
            <a:r>
              <a:rPr lang="en-US" sz="2400" b="1" dirty="0">
                <a:latin typeface="Consolas" charset="0"/>
                <a:ea typeface="Consolas" charset="0"/>
                <a:cs typeface="Consolas" charset="0"/>
              </a:rPr>
              <a:t>*</a:t>
            </a:r>
            <a:r>
              <a:rPr lang="en-US" sz="2400" b="1" dirty="0">
                <a:solidFill>
                  <a:srgbClr val="000000"/>
                </a:solidFill>
                <a:latin typeface="Consolas" charset="0"/>
                <a:ea typeface="Consolas" charset="0"/>
                <a:cs typeface="Consolas" charset="0"/>
              </a:rPr>
              <a:t> </a:t>
            </a:r>
            <a:r>
              <a:rPr lang="en-US" sz="2400" b="1" dirty="0" err="1">
                <a:solidFill>
                  <a:srgbClr val="000000"/>
                </a:solidFill>
                <a:latin typeface="Consolas" charset="0"/>
                <a:ea typeface="Consolas" charset="0"/>
                <a:cs typeface="Consolas" charset="0"/>
              </a:rPr>
              <a:t>mystr</a:t>
            </a:r>
            <a:r>
              <a:rPr lang="en-US" sz="2400" b="1" dirty="0">
                <a:solidFill>
                  <a:srgbClr val="000000"/>
                </a:solidFill>
                <a:latin typeface="Consolas" charset="0"/>
                <a:ea typeface="Consolas" charset="0"/>
                <a:cs typeface="Consolas" charset="0"/>
              </a:rPr>
              <a:t> = </a:t>
            </a:r>
            <a:r>
              <a:rPr lang="en-US" sz="2400" b="1" dirty="0">
                <a:solidFill>
                  <a:srgbClr val="F79646">
                    <a:lumMod val="75000"/>
                  </a:srgbClr>
                </a:solidFill>
                <a:latin typeface="Consolas" charset="0"/>
                <a:ea typeface="Consolas" charset="0"/>
                <a:cs typeface="Consolas" charset="0"/>
              </a:rPr>
              <a:t>"some string"</a:t>
            </a:r>
            <a:r>
              <a:rPr lang="en-US" sz="2400" b="1" dirty="0">
                <a:solidFill>
                  <a:srgbClr val="000000"/>
                </a:solidFill>
                <a:latin typeface="Consolas" charset="0"/>
                <a:ea typeface="Consolas" charset="0"/>
                <a:cs typeface="Consolas" charset="0"/>
              </a:rPr>
              <a:t>;</a:t>
            </a:r>
            <a:endParaRPr lang="en-US" dirty="0"/>
          </a:p>
          <a:p>
            <a:r>
              <a:rPr lang="en-US" dirty="0">
                <a:solidFill>
                  <a:srgbClr val="FF0000"/>
                </a:solidFill>
              </a:rPr>
              <a:t>it is </a:t>
            </a:r>
            <a:r>
              <a:rPr lang="en-US" b="1" dirty="0">
                <a:solidFill>
                  <a:srgbClr val="FF0000"/>
                </a:solidFill>
              </a:rPr>
              <a:t>totally different. </a:t>
            </a:r>
            <a:r>
              <a:rPr lang="en-US" dirty="0">
                <a:solidFill>
                  <a:srgbClr val="FF0000"/>
                </a:solidFill>
              </a:rPr>
              <a:t>it:</a:t>
            </a:r>
          </a:p>
          <a:p>
            <a:pPr lvl="1"/>
            <a:r>
              <a:rPr lang="en-US" dirty="0"/>
              <a:t>puts "some string" in the </a:t>
            </a:r>
            <a:r>
              <a:rPr lang="en-US" i="1" dirty="0"/>
              <a:t>static data segment</a:t>
            </a:r>
            <a:endParaRPr lang="en-US" dirty="0"/>
          </a:p>
          <a:p>
            <a:pPr lvl="1"/>
            <a:r>
              <a:rPr lang="en-US" dirty="0"/>
              <a:t>allocates space for a pointer on the stack</a:t>
            </a:r>
          </a:p>
          <a:p>
            <a:pPr lvl="1"/>
            <a:r>
              <a:rPr lang="en-US" dirty="0"/>
              <a:t>makes that pointer point to the static data segment</a:t>
            </a:r>
          </a:p>
          <a:p>
            <a:pPr lvl="1"/>
            <a:r>
              <a:rPr lang="en-US" b="1" dirty="0">
                <a:solidFill>
                  <a:srgbClr val="FF0000"/>
                </a:solidFill>
              </a:rPr>
              <a:t>don't use this if you want to modify the string.</a:t>
            </a:r>
          </a:p>
          <a:p>
            <a:pPr lvl="1"/>
            <a:r>
              <a:rPr lang="en-US" sz="1600" dirty="0"/>
              <a:t>(4_cant_modify_literals.c)</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spTree>
    <p:extLst>
      <p:ext uri="{BB962C8B-B14F-4D97-AF65-F5344CB8AC3E}">
        <p14:creationId xmlns:p14="http://schemas.microsoft.com/office/powerpoint/2010/main" val="28423243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string functions</a:t>
            </a:r>
          </a:p>
        </p:txBody>
      </p:sp>
      <p:sp>
        <p:nvSpPr>
          <p:cNvPr id="3" name="Content Placeholder 2"/>
          <p:cNvSpPr>
            <a:spLocks noGrp="1"/>
          </p:cNvSpPr>
          <p:nvPr>
            <p:ph idx="1"/>
          </p:nvPr>
        </p:nvSpPr>
        <p:spPr>
          <a:xfrm>
            <a:off x="152400" y="495301"/>
            <a:ext cx="8991600" cy="2209799"/>
          </a:xfrm>
        </p:spPr>
        <p:txBody>
          <a:bodyPr/>
          <a:lstStyle/>
          <a:p>
            <a:r>
              <a:rPr lang="en-US" dirty="0"/>
              <a:t>the </a:t>
            </a:r>
            <a:r>
              <a:rPr lang="en-US" b="1" dirty="0">
                <a:latin typeface="Consolas" charset="0"/>
                <a:ea typeface="Consolas" charset="0"/>
                <a:cs typeface="Consolas" charset="0"/>
              </a:rPr>
              <a:t>&lt;</a:t>
            </a:r>
            <a:r>
              <a:rPr lang="en-US" b="1" dirty="0" err="1">
                <a:latin typeface="Consolas" charset="0"/>
                <a:ea typeface="Consolas" charset="0"/>
                <a:cs typeface="Consolas" charset="0"/>
              </a:rPr>
              <a:t>string.h</a:t>
            </a:r>
            <a:r>
              <a:rPr lang="en-US" b="1" dirty="0">
                <a:latin typeface="Consolas" charset="0"/>
                <a:ea typeface="Consolas" charset="0"/>
                <a:cs typeface="Consolas" charset="0"/>
              </a:rPr>
              <a:t>&gt;</a:t>
            </a:r>
            <a:r>
              <a:rPr lang="en-US" dirty="0"/>
              <a:t> header contains many string functions</a:t>
            </a:r>
          </a:p>
          <a:p>
            <a:r>
              <a:rPr lang="en-US" b="1" dirty="0" err="1">
                <a:latin typeface="Consolas" charset="0"/>
                <a:ea typeface="Consolas" charset="0"/>
                <a:cs typeface="Consolas" charset="0"/>
              </a:rPr>
              <a:t>strlen</a:t>
            </a:r>
            <a:r>
              <a:rPr lang="en-US" b="1" dirty="0">
                <a:latin typeface="Consolas" charset="0"/>
                <a:ea typeface="Consolas" charset="0"/>
                <a:cs typeface="Consolas" charset="0"/>
              </a:rPr>
              <a:t>()</a:t>
            </a:r>
            <a:r>
              <a:rPr lang="en-US" dirty="0"/>
              <a:t> </a:t>
            </a:r>
            <a:r>
              <a:rPr lang="mr-IN" dirty="0"/>
              <a:t>…</a:t>
            </a:r>
            <a:r>
              <a:rPr lang="en-US" dirty="0"/>
              <a:t> we saw last time!</a:t>
            </a:r>
          </a:p>
          <a:p>
            <a:pPr lvl="1"/>
            <a:r>
              <a:rPr lang="en-US" b="1" dirty="0"/>
              <a:t>it has to look through the whole string for \0 every time</a:t>
            </a:r>
          </a:p>
          <a:p>
            <a:pPr lvl="1"/>
            <a:r>
              <a:rPr lang="en-US" dirty="0"/>
              <a:t>so do </a:t>
            </a:r>
            <a:r>
              <a:rPr lang="en-US" i="1" dirty="0"/>
              <a:t>not</a:t>
            </a:r>
            <a:r>
              <a:rPr lang="en-US" dirty="0"/>
              <a:t> call it inside a loop </a:t>
            </a:r>
            <a:r>
              <a:rPr lang="en-US" b="1" dirty="0"/>
              <a:t>if you can avoid it.</a:t>
            </a:r>
          </a:p>
          <a:p>
            <a:r>
              <a:rPr lang="en-US" b="1" dirty="0" err="1">
                <a:latin typeface="Consolas" charset="0"/>
                <a:ea typeface="Consolas" charset="0"/>
                <a:cs typeface="Consolas" charset="0"/>
              </a:rPr>
              <a:t>strcmp</a:t>
            </a:r>
            <a:r>
              <a:rPr lang="en-US" b="1" dirty="0">
                <a:latin typeface="Consolas" charset="0"/>
                <a:ea typeface="Consolas" charset="0"/>
                <a:cs typeface="Consolas" charset="0"/>
              </a:rPr>
              <a:t>()</a:t>
            </a:r>
            <a:r>
              <a:rPr lang="en-US" b="1" dirty="0"/>
              <a:t> </a:t>
            </a:r>
            <a:r>
              <a:rPr lang="en-US" dirty="0"/>
              <a:t>is another common one</a:t>
            </a:r>
          </a:p>
          <a:p>
            <a:pPr lvl="1"/>
            <a:r>
              <a:rPr lang="en-US" dirty="0"/>
              <a:t>it compares two strings and returns a </a:t>
            </a:r>
            <a:r>
              <a:rPr lang="en-US" i="1" dirty="0"/>
              <a:t>comparison value</a:t>
            </a:r>
            <a:endParaRPr lang="en-US" dirty="0"/>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8</a:t>
            </a:fld>
            <a:endParaRPr lang="en-US"/>
          </a:p>
        </p:txBody>
      </p:sp>
      <p:graphicFrame>
        <p:nvGraphicFramePr>
          <p:cNvPr id="6" name="Table 5"/>
          <p:cNvGraphicFramePr>
            <a:graphicFrameLocks noGrp="1"/>
          </p:cNvGraphicFramePr>
          <p:nvPr>
            <p:extLst/>
          </p:nvPr>
        </p:nvGraphicFramePr>
        <p:xfrm>
          <a:off x="381000" y="2705100"/>
          <a:ext cx="6274118" cy="1828800"/>
        </p:xfrm>
        <a:graphic>
          <a:graphicData uri="http://schemas.openxmlformats.org/drawingml/2006/table">
            <a:tbl>
              <a:tblPr firstRow="1" bandRow="1">
                <a:tableStyleId>{F5AB1C69-6EDB-4FF4-983F-18BD219EF322}</a:tableStyleId>
              </a:tblPr>
              <a:tblGrid>
                <a:gridCol w="3675825">
                  <a:extLst>
                    <a:ext uri="{9D8B030D-6E8A-4147-A177-3AD203B41FA5}">
                      <a16:colId xmlns:a16="http://schemas.microsoft.com/office/drawing/2014/main" val="20000"/>
                    </a:ext>
                  </a:extLst>
                </a:gridCol>
                <a:gridCol w="2598293">
                  <a:extLst>
                    <a:ext uri="{9D8B030D-6E8A-4147-A177-3AD203B41FA5}">
                      <a16:colId xmlns:a16="http://schemas.microsoft.com/office/drawing/2014/main" val="20001"/>
                    </a:ext>
                  </a:extLst>
                </a:gridCol>
              </a:tblGrid>
              <a:tr h="0">
                <a:tc>
                  <a:txBody>
                    <a:bodyPr/>
                    <a:lstStyle/>
                    <a:p>
                      <a:pPr algn="ctr"/>
                      <a:r>
                        <a:rPr lang="en-US" sz="2400" dirty="0"/>
                        <a:t>if </a:t>
                      </a:r>
                      <a:r>
                        <a:rPr lang="en-US" sz="2400" dirty="0" err="1"/>
                        <a:t>strcmp</a:t>
                      </a:r>
                      <a:r>
                        <a:rPr lang="en-US" sz="2400" dirty="0"/>
                        <a:t>(a, b)</a:t>
                      </a:r>
                      <a:r>
                        <a:rPr lang="en-US" sz="2400" baseline="0" dirty="0"/>
                        <a:t> </a:t>
                      </a:r>
                      <a:r>
                        <a:rPr lang="en-US" sz="2400" dirty="0"/>
                        <a:t>returns</a:t>
                      </a:r>
                      <a:r>
                        <a:rPr lang="mr-IN" sz="2400" dirty="0"/>
                        <a:t>…</a:t>
                      </a:r>
                      <a:endParaRPr lang="en-US" sz="2400" dirty="0"/>
                    </a:p>
                  </a:txBody>
                  <a:tcPr/>
                </a:tc>
                <a:tc>
                  <a:txBody>
                    <a:bodyPr/>
                    <a:lstStyle/>
                    <a:p>
                      <a:pPr algn="ctr"/>
                      <a:r>
                        <a:rPr lang="en-US" sz="2400" dirty="0"/>
                        <a:t>then</a:t>
                      </a:r>
                      <a:r>
                        <a:rPr lang="mr-IN" sz="2400" dirty="0"/>
                        <a:t>…</a:t>
                      </a:r>
                      <a:endParaRPr lang="en-US" sz="2400" dirty="0"/>
                    </a:p>
                  </a:txBody>
                  <a:tcPr/>
                </a:tc>
                <a:extLst>
                  <a:ext uri="{0D108BD9-81ED-4DB2-BD59-A6C34878D82A}">
                    <a16:rowId xmlns:a16="http://schemas.microsoft.com/office/drawing/2014/main" val="10000"/>
                  </a:ext>
                </a:extLst>
              </a:tr>
              <a:tr h="370840">
                <a:tc>
                  <a:txBody>
                    <a:bodyPr/>
                    <a:lstStyle/>
                    <a:p>
                      <a:pPr algn="ctr"/>
                      <a:r>
                        <a:rPr lang="en-US" sz="2400" dirty="0"/>
                        <a:t>&lt;0</a:t>
                      </a:r>
                    </a:p>
                  </a:txBody>
                  <a:tcPr/>
                </a:tc>
                <a:tc>
                  <a:txBody>
                    <a:bodyPr/>
                    <a:lstStyle/>
                    <a:p>
                      <a:pPr algn="ctr"/>
                      <a:r>
                        <a:rPr lang="en-US" sz="2400" dirty="0"/>
                        <a:t>a comes before b</a:t>
                      </a:r>
                    </a:p>
                  </a:txBody>
                  <a:tcPr/>
                </a:tc>
                <a:extLst>
                  <a:ext uri="{0D108BD9-81ED-4DB2-BD59-A6C34878D82A}">
                    <a16:rowId xmlns:a16="http://schemas.microsoft.com/office/drawing/2014/main" val="10001"/>
                  </a:ext>
                </a:extLst>
              </a:tr>
              <a:tr h="370840">
                <a:tc>
                  <a:txBody>
                    <a:bodyPr/>
                    <a:lstStyle/>
                    <a:p>
                      <a:pPr algn="ctr"/>
                      <a:r>
                        <a:rPr lang="en-US" sz="2400" dirty="0"/>
                        <a:t>&gt;0</a:t>
                      </a:r>
                    </a:p>
                  </a:txBody>
                  <a:tcPr/>
                </a:tc>
                <a:tc>
                  <a:txBody>
                    <a:bodyPr/>
                    <a:lstStyle/>
                    <a:p>
                      <a:pPr algn="ctr"/>
                      <a:r>
                        <a:rPr lang="en-US" sz="2400" dirty="0"/>
                        <a:t>a comes after b</a:t>
                      </a:r>
                    </a:p>
                  </a:txBody>
                  <a:tcPr/>
                </a:tc>
                <a:extLst>
                  <a:ext uri="{0D108BD9-81ED-4DB2-BD59-A6C34878D82A}">
                    <a16:rowId xmlns:a16="http://schemas.microsoft.com/office/drawing/2014/main" val="10002"/>
                  </a:ext>
                </a:extLst>
              </a:tr>
              <a:tr h="370840">
                <a:tc>
                  <a:txBody>
                    <a:bodyPr/>
                    <a:lstStyle/>
                    <a:p>
                      <a:pPr algn="ctr"/>
                      <a:r>
                        <a:rPr lang="en-US" sz="2400" dirty="0"/>
                        <a:t>0</a:t>
                      </a:r>
                    </a:p>
                  </a:txBody>
                  <a:tcPr/>
                </a:tc>
                <a:tc>
                  <a:txBody>
                    <a:bodyPr/>
                    <a:lstStyle/>
                    <a:p>
                      <a:pPr algn="ctr"/>
                      <a:r>
                        <a:rPr lang="en-US" sz="2400" dirty="0"/>
                        <a:t>a is equal</a:t>
                      </a:r>
                      <a:r>
                        <a:rPr lang="en-US" sz="2400" baseline="0" dirty="0"/>
                        <a:t> to b</a:t>
                      </a:r>
                      <a:endParaRPr lang="en-US" sz="2400" dirty="0"/>
                    </a:p>
                  </a:txBody>
                  <a:tcPr/>
                </a:tc>
                <a:extLst>
                  <a:ext uri="{0D108BD9-81ED-4DB2-BD59-A6C34878D82A}">
                    <a16:rowId xmlns:a16="http://schemas.microsoft.com/office/drawing/2014/main" val="10003"/>
                  </a:ext>
                </a:extLst>
              </a:tr>
            </a:tbl>
          </a:graphicData>
        </a:graphic>
      </p:graphicFrame>
      <p:sp>
        <p:nvSpPr>
          <p:cNvPr id="7" name="TextBox 6"/>
          <p:cNvSpPr txBox="1"/>
          <p:nvPr/>
        </p:nvSpPr>
        <p:spPr>
          <a:xfrm>
            <a:off x="1077432" y="4610100"/>
            <a:ext cx="4571060" cy="430887"/>
          </a:xfrm>
          <a:prstGeom prst="rect">
            <a:avLst/>
          </a:prstGeom>
          <a:noFill/>
        </p:spPr>
        <p:txBody>
          <a:bodyPr wrap="none" rtlCol="0">
            <a:spAutoFit/>
          </a:bodyPr>
          <a:lstStyle/>
          <a:p>
            <a:pPr algn="ctr"/>
            <a:r>
              <a:rPr lang="en-US" sz="2200" dirty="0"/>
              <a:t>this is just like .</a:t>
            </a:r>
            <a:r>
              <a:rPr lang="en-US" sz="2200" dirty="0" err="1"/>
              <a:t>compareTo</a:t>
            </a:r>
            <a:r>
              <a:rPr lang="en-US" sz="2200" dirty="0"/>
              <a:t>() in Java!</a:t>
            </a:r>
          </a:p>
        </p:txBody>
      </p:sp>
      <p:grpSp>
        <p:nvGrpSpPr>
          <p:cNvPr id="10" name="Group 9"/>
          <p:cNvGrpSpPr/>
          <p:nvPr/>
        </p:nvGrpSpPr>
        <p:grpSpPr>
          <a:xfrm>
            <a:off x="381000" y="3920579"/>
            <a:ext cx="8305800" cy="769441"/>
            <a:chOff x="381000" y="3920579"/>
            <a:chExt cx="8305800" cy="769441"/>
          </a:xfrm>
        </p:grpSpPr>
        <p:sp>
          <p:nvSpPr>
            <p:cNvPr id="8" name="Rectangle 7"/>
            <p:cNvSpPr/>
            <p:nvPr/>
          </p:nvSpPr>
          <p:spPr>
            <a:xfrm>
              <a:off x="381000" y="4076700"/>
              <a:ext cx="6274118"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655118" y="3920579"/>
              <a:ext cx="2031682" cy="769441"/>
            </a:xfrm>
            <a:prstGeom prst="rect">
              <a:avLst/>
            </a:prstGeom>
            <a:noFill/>
          </p:spPr>
          <p:txBody>
            <a:bodyPr wrap="square" rtlCol="0">
              <a:spAutoFit/>
            </a:bodyPr>
            <a:lstStyle/>
            <a:p>
              <a:pPr algn="ctr"/>
              <a:r>
                <a:rPr lang="en-US" sz="2200" dirty="0"/>
                <a:t>this is easy to mess up</a:t>
              </a:r>
              <a:r>
                <a:rPr lang="mr-IN" sz="2200" dirty="0"/>
                <a:t>…</a:t>
              </a:r>
              <a:endParaRPr lang="en-US" sz="2200" dirty="0"/>
            </a:p>
          </p:txBody>
        </p:sp>
      </p:grpSp>
      <p:sp>
        <p:nvSpPr>
          <p:cNvPr id="11" name="TextBox 10">
            <a:extLst>
              <a:ext uri="{FF2B5EF4-FFF2-40B4-BE49-F238E27FC236}">
                <a16:creationId xmlns:a16="http://schemas.microsoft.com/office/drawing/2014/main" id="{81CA32E6-5B00-5644-A3CC-C0C03B239454}"/>
              </a:ext>
            </a:extLst>
          </p:cNvPr>
          <p:cNvSpPr txBox="1"/>
          <p:nvPr/>
        </p:nvSpPr>
        <p:spPr>
          <a:xfrm>
            <a:off x="3429000" y="5035033"/>
            <a:ext cx="5257800" cy="369332"/>
          </a:xfrm>
          <a:prstGeom prst="rect">
            <a:avLst/>
          </a:prstGeom>
          <a:noFill/>
        </p:spPr>
        <p:txBody>
          <a:bodyPr wrap="square" rtlCol="0">
            <a:spAutoFit/>
          </a:bodyPr>
          <a:lstStyle/>
          <a:p>
            <a:pPr algn="ctr"/>
            <a:r>
              <a:rPr lang="en-US" sz="1800" dirty="0"/>
              <a:t>(4_str_size_length.c)</a:t>
            </a:r>
          </a:p>
        </p:txBody>
      </p:sp>
    </p:spTree>
    <p:extLst>
      <p:ext uri="{BB962C8B-B14F-4D97-AF65-F5344CB8AC3E}">
        <p14:creationId xmlns:p14="http://schemas.microsoft.com/office/powerpoint/2010/main" val="10909377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Avoiding that common mistake</a:t>
            </a:r>
          </a:p>
        </p:txBody>
      </p:sp>
      <p:sp>
        <p:nvSpPr>
          <p:cNvPr id="3" name="Content Placeholder 2"/>
          <p:cNvSpPr>
            <a:spLocks noGrp="1"/>
          </p:cNvSpPr>
          <p:nvPr>
            <p:ph idx="1"/>
          </p:nvPr>
        </p:nvSpPr>
        <p:spPr/>
        <p:txBody>
          <a:bodyPr/>
          <a:lstStyle/>
          <a:p>
            <a:r>
              <a:rPr lang="en-US" dirty="0"/>
              <a:t>what I like to do is:</a:t>
            </a:r>
          </a:p>
          <a:p>
            <a:pPr marL="0" indent="0">
              <a:buNone/>
            </a:pPr>
            <a:r>
              <a:rPr lang="en-US" sz="2800" b="1" dirty="0">
                <a:latin typeface="Consolas" charset="0"/>
                <a:ea typeface="Consolas" charset="0"/>
                <a:cs typeface="Consolas" charset="0"/>
              </a:rPr>
              <a:t>  </a:t>
            </a:r>
            <a:r>
              <a:rPr lang="en-US" sz="2800" b="1" dirty="0" err="1">
                <a:solidFill>
                  <a:srgbClr val="FF0000"/>
                </a:solidFill>
                <a:latin typeface="Consolas" charset="0"/>
                <a:ea typeface="Consolas" charset="0"/>
                <a:cs typeface="Consolas" charset="0"/>
              </a:rPr>
              <a:t>int</a:t>
            </a:r>
            <a:r>
              <a:rPr lang="en-US" sz="2800" b="1" dirty="0">
                <a:solidFill>
                  <a:srgbClr val="FF0000"/>
                </a:solidFill>
                <a:latin typeface="Consolas" charset="0"/>
                <a:ea typeface="Consolas" charset="0"/>
                <a:cs typeface="Consolas" charset="0"/>
              </a:rPr>
              <a:t> </a:t>
            </a:r>
            <a:r>
              <a:rPr lang="en-US" sz="2800" b="1" dirty="0" err="1">
                <a:latin typeface="Consolas" charset="0"/>
                <a:ea typeface="Consolas" charset="0"/>
                <a:cs typeface="Consolas" charset="0"/>
              </a:rPr>
              <a:t>streq</a:t>
            </a:r>
            <a:r>
              <a:rPr lang="en-US" sz="2800" b="1" dirty="0">
                <a:latin typeface="Consolas" charset="0"/>
                <a:ea typeface="Consolas" charset="0"/>
                <a:cs typeface="Consolas" charset="0"/>
              </a:rPr>
              <a:t>(</a:t>
            </a:r>
            <a:r>
              <a:rPr lang="en-US" sz="2800" b="1" dirty="0" err="1">
                <a:solidFill>
                  <a:srgbClr val="FF0000"/>
                </a:solidFill>
                <a:latin typeface="Consolas" charset="0"/>
                <a:ea typeface="Consolas" charset="0"/>
                <a:cs typeface="Consolas" charset="0"/>
              </a:rPr>
              <a:t>const</a:t>
            </a:r>
            <a:r>
              <a:rPr lang="en-US" sz="2800" b="1" dirty="0">
                <a:solidFill>
                  <a:srgbClr val="FF0000"/>
                </a:solidFill>
                <a:latin typeface="Consolas" charset="0"/>
                <a:ea typeface="Consolas" charset="0"/>
                <a:cs typeface="Consolas" charset="0"/>
              </a:rPr>
              <a:t> char</a:t>
            </a:r>
            <a:r>
              <a:rPr lang="en-US" sz="2800" b="1" dirty="0">
                <a:latin typeface="Consolas" charset="0"/>
                <a:ea typeface="Consolas" charset="0"/>
                <a:cs typeface="Consolas" charset="0"/>
              </a:rPr>
              <a:t>* a, </a:t>
            </a:r>
            <a:r>
              <a:rPr lang="en-US" sz="2800" b="1" dirty="0" err="1">
                <a:solidFill>
                  <a:srgbClr val="FF0000"/>
                </a:solidFill>
                <a:latin typeface="Consolas" charset="0"/>
                <a:ea typeface="Consolas" charset="0"/>
                <a:cs typeface="Consolas" charset="0"/>
              </a:rPr>
              <a:t>const</a:t>
            </a:r>
            <a:r>
              <a:rPr lang="en-US" sz="2800" b="1" dirty="0">
                <a:solidFill>
                  <a:srgbClr val="FF0000"/>
                </a:solidFill>
                <a:latin typeface="Consolas" charset="0"/>
                <a:ea typeface="Consolas" charset="0"/>
                <a:cs typeface="Consolas" charset="0"/>
              </a:rPr>
              <a:t> char</a:t>
            </a:r>
            <a:r>
              <a:rPr lang="en-US" sz="2800" b="1" dirty="0">
                <a:latin typeface="Consolas" charset="0"/>
                <a:ea typeface="Consolas" charset="0"/>
                <a:cs typeface="Consolas" charset="0"/>
              </a:rPr>
              <a:t>* b) {</a:t>
            </a:r>
          </a:p>
          <a:p>
            <a:pPr marL="0" indent="0">
              <a:buNone/>
            </a:pPr>
            <a:r>
              <a:rPr lang="en-US" sz="2800" b="1" dirty="0">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return</a:t>
            </a:r>
            <a:r>
              <a:rPr lang="en-US" sz="2800" b="1" dirty="0">
                <a:latin typeface="Consolas" charset="0"/>
                <a:ea typeface="Consolas" charset="0"/>
                <a:cs typeface="Consolas" charset="0"/>
              </a:rPr>
              <a:t> </a:t>
            </a:r>
            <a:r>
              <a:rPr lang="en-US" sz="2800" b="1" dirty="0" err="1">
                <a:latin typeface="Consolas" charset="0"/>
                <a:ea typeface="Consolas" charset="0"/>
                <a:cs typeface="Consolas" charset="0"/>
              </a:rPr>
              <a:t>strcmp</a:t>
            </a:r>
            <a:r>
              <a:rPr lang="en-US" sz="2800" b="1" dirty="0">
                <a:latin typeface="Consolas" charset="0"/>
                <a:ea typeface="Consolas" charset="0"/>
                <a:cs typeface="Consolas" charset="0"/>
              </a:rPr>
              <a:t>(a, b) == </a:t>
            </a:r>
            <a:r>
              <a:rPr lang="en-US" sz="2800" b="1" dirty="0">
                <a:solidFill>
                  <a:schemeClr val="accent3">
                    <a:lumMod val="75000"/>
                  </a:schemeClr>
                </a:solidFill>
                <a:latin typeface="Consolas" charset="0"/>
                <a:ea typeface="Consolas" charset="0"/>
                <a:cs typeface="Consolas" charset="0"/>
              </a:rPr>
              <a:t>0</a:t>
            </a:r>
            <a:r>
              <a:rPr lang="en-US" sz="2800" b="1" dirty="0">
                <a:latin typeface="Consolas" charset="0"/>
                <a:ea typeface="Consolas" charset="0"/>
                <a:cs typeface="Consolas" charset="0"/>
              </a:rPr>
              <a:t>;</a:t>
            </a:r>
          </a:p>
          <a:p>
            <a:pPr marL="0" indent="0">
              <a:buNone/>
            </a:pPr>
            <a:r>
              <a:rPr lang="en-US" sz="2800" b="1" dirty="0">
                <a:latin typeface="Consolas" charset="0"/>
                <a:ea typeface="Consolas" charset="0"/>
                <a:cs typeface="Consolas" charset="0"/>
              </a:rPr>
              <a:t>  }</a:t>
            </a:r>
          </a:p>
          <a:p>
            <a:r>
              <a:rPr lang="en-US" dirty="0"/>
              <a:t>now we have a more sensible way to test for equality</a:t>
            </a:r>
          </a:p>
          <a:p>
            <a:pPr marL="0" indent="0">
              <a:buNone/>
            </a:pPr>
            <a:r>
              <a:rPr lang="en-US" sz="2800" b="1" dirty="0">
                <a:solidFill>
                  <a:srgbClr val="000000"/>
                </a:solidFill>
                <a:latin typeface="Consolas" charset="0"/>
                <a:ea typeface="Consolas" charset="0"/>
                <a:cs typeface="Consolas" charset="0"/>
              </a:rPr>
              <a:t>  </a:t>
            </a:r>
            <a:r>
              <a:rPr lang="en-US" sz="2800" b="1" dirty="0">
                <a:solidFill>
                  <a:srgbClr val="FF0000"/>
                </a:solidFill>
                <a:latin typeface="Consolas" charset="0"/>
                <a:ea typeface="Consolas" charset="0"/>
                <a:cs typeface="Consolas" charset="0"/>
              </a:rPr>
              <a:t>if</a:t>
            </a:r>
            <a:r>
              <a:rPr lang="en-US" sz="2800" b="1" dirty="0">
                <a:latin typeface="Consolas" charset="0"/>
                <a:ea typeface="Consolas" charset="0"/>
                <a:cs typeface="Consolas" charset="0"/>
              </a:rPr>
              <a:t>(</a:t>
            </a:r>
            <a:r>
              <a:rPr lang="en-US" sz="2800" b="1" dirty="0" err="1">
                <a:latin typeface="Consolas" charset="0"/>
                <a:ea typeface="Consolas" charset="0"/>
                <a:cs typeface="Consolas" charset="0"/>
              </a:rPr>
              <a:t>streq</a:t>
            </a:r>
            <a:r>
              <a:rPr lang="en-US" sz="2800" b="1" dirty="0">
                <a:latin typeface="Consolas" charset="0"/>
                <a:ea typeface="Consolas" charset="0"/>
                <a:cs typeface="Consolas" charset="0"/>
              </a:rPr>
              <a:t>(command, </a:t>
            </a:r>
            <a:r>
              <a:rPr lang="en-US" sz="2800" b="1" dirty="0">
                <a:solidFill>
                  <a:schemeClr val="accent6">
                    <a:lumMod val="75000"/>
                  </a:schemeClr>
                </a:solidFill>
                <a:latin typeface="Consolas" charset="0"/>
                <a:ea typeface="Consolas" charset="0"/>
                <a:cs typeface="Consolas" charset="0"/>
              </a:rPr>
              <a:t>"print"</a:t>
            </a:r>
            <a:r>
              <a:rPr lang="en-US" sz="2800" b="1" dirty="0">
                <a:latin typeface="Consolas" charset="0"/>
                <a:ea typeface="Consolas" charset="0"/>
                <a:cs typeface="Consolas" charset="0"/>
              </a:rPr>
              <a:t>)) {</a:t>
            </a:r>
          </a:p>
          <a:p>
            <a:pPr marL="0" indent="0">
              <a:buNone/>
            </a:pPr>
            <a:r>
              <a:rPr lang="en-US" sz="2800" b="1" dirty="0">
                <a:latin typeface="Consolas" charset="0"/>
                <a:ea typeface="Consolas" charset="0"/>
                <a:cs typeface="Consolas" charset="0"/>
              </a:rPr>
              <a:t>   </a:t>
            </a:r>
            <a:r>
              <a:rPr lang="en-US" sz="2800" b="1" dirty="0">
                <a:solidFill>
                  <a:schemeClr val="accent3">
                    <a:lumMod val="50000"/>
                  </a:schemeClr>
                </a:solidFill>
                <a:latin typeface="Consolas" charset="0"/>
                <a:ea typeface="Consolas" charset="0"/>
                <a:cs typeface="Consolas" charset="0"/>
              </a:rPr>
              <a:t> // print stuff</a:t>
            </a:r>
          </a:p>
          <a:p>
            <a:pPr marL="0" indent="0">
              <a:buNone/>
            </a:pPr>
            <a:r>
              <a:rPr lang="en-US" sz="2800" b="1" dirty="0">
                <a:latin typeface="Consolas" charset="0"/>
                <a:ea typeface="Consolas" charset="0"/>
                <a:cs typeface="Consolas" charset="0"/>
              </a:rPr>
              <a:t>  } </a:t>
            </a:r>
            <a:r>
              <a:rPr lang="en-US" sz="2800" b="1" dirty="0">
                <a:solidFill>
                  <a:srgbClr val="FF0000"/>
                </a:solidFill>
                <a:latin typeface="Consolas" charset="0"/>
                <a:ea typeface="Consolas" charset="0"/>
                <a:cs typeface="Consolas" charset="0"/>
              </a:rPr>
              <a:t>else</a:t>
            </a:r>
            <a:r>
              <a:rPr lang="en-US" sz="2800" b="1" dirty="0">
                <a:latin typeface="Consolas" charset="0"/>
                <a:ea typeface="Consolas" charset="0"/>
                <a:cs typeface="Consolas" charset="0"/>
              </a:rPr>
              <a:t> ...</a:t>
            </a:r>
            <a:endParaRPr lang="en-US" dirty="0"/>
          </a:p>
          <a:p>
            <a:endParaRPr lang="en-US" dirty="0"/>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9</a:t>
            </a:fld>
            <a:endParaRPr lang="en-US"/>
          </a:p>
        </p:txBody>
      </p:sp>
    </p:spTree>
    <p:extLst>
      <p:ext uri="{BB962C8B-B14F-4D97-AF65-F5344CB8AC3E}">
        <p14:creationId xmlns:p14="http://schemas.microsoft.com/office/powerpoint/2010/main" val="175066831"/>
      </p:ext>
    </p:extLst>
  </p:cSld>
  <p:clrMapOvr>
    <a:masterClrMapping/>
  </p:clrMapOvr>
  <p:transition/>
</p:sld>
</file>

<file path=ppt/theme/theme1.xml><?xml version="1.0" encoding="utf-8"?>
<a:theme xmlns:a="http://schemas.openxmlformats.org/drawingml/2006/main" name="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01 - Welcome</Template>
  <TotalTime>12030</TotalTime>
  <Words>2331</Words>
  <Application>Microsoft Macintosh PowerPoint</Application>
  <PresentationFormat>On-screen Show (16:10)</PresentationFormat>
  <Paragraphs>362</Paragraphs>
  <Slides>21</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Consolas</vt:lpstr>
      <vt:lpstr>Courier New</vt:lpstr>
      <vt:lpstr>Segoe UI</vt:lpstr>
      <vt:lpstr>Segoe WP Semibold</vt:lpstr>
      <vt:lpstr>Trebuchet MS</vt:lpstr>
      <vt:lpstr>Wingdings</vt:lpstr>
      <vt:lpstr>02 - C - Basics</vt:lpstr>
      <vt:lpstr>C – Strings and Files</vt:lpstr>
      <vt:lpstr>Announcements</vt:lpstr>
      <vt:lpstr>Strings in C</vt:lpstr>
      <vt:lpstr>What do you get when you mix…</vt:lpstr>
      <vt:lpstr>Why does Pitt only allow 14-character passwords?</vt:lpstr>
      <vt:lpstr>The great unknown</vt:lpstr>
      <vt:lpstr>Initializing an array of characters</vt:lpstr>
      <vt:lpstr>Some string functions</vt:lpstr>
      <vt:lpstr>Avoiding that common mistake</vt:lpstr>
      <vt:lpstr>The scary ones: string manipulation (animated)</vt:lpstr>
      <vt:lpstr>How do we avoid that??</vt:lpstr>
      <vt:lpstr>Files</vt:lpstr>
      <vt:lpstr>The file paradigm</vt:lpstr>
      <vt:lpstr>What's in a file?</vt:lpstr>
      <vt:lpstr>File extensions are not magical</vt:lpstr>
      <vt:lpstr>Opening and closing files in C</vt:lpstr>
      <vt:lpstr>What is a FILE* exactly?</vt:lpstr>
      <vt:lpstr>Reading and writing text files</vt:lpstr>
      <vt:lpstr>Where are we??</vt:lpstr>
      <vt:lpstr>Moving around</vt:lpstr>
      <vt:lpstr>How big is the file? (animated)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Basics</dc:title>
  <dc:creator>me</dc:creator>
  <cp:lastModifiedBy>Billingsley, Jarrett F</cp:lastModifiedBy>
  <cp:revision>155</cp:revision>
  <dcterms:created xsi:type="dcterms:W3CDTF">2017-01-10T04:56:40Z</dcterms:created>
  <dcterms:modified xsi:type="dcterms:W3CDTF">2024-01-22T16:14:10Z</dcterms:modified>
</cp:coreProperties>
</file>